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966" r:id="rId3"/>
    <p:sldId id="1030" r:id="rId4"/>
    <p:sldId id="1031" r:id="rId5"/>
    <p:sldId id="1033" r:id="rId6"/>
    <p:sldId id="1036" r:id="rId7"/>
    <p:sldId id="973" r:id="rId8"/>
    <p:sldId id="1037" r:id="rId9"/>
    <p:sldId id="1035" r:id="rId10"/>
    <p:sldId id="1034" r:id="rId11"/>
    <p:sldId id="1038" r:id="rId12"/>
    <p:sldId id="1039" r:id="rId13"/>
    <p:sldId id="1040" r:id="rId14"/>
    <p:sldId id="978" r:id="rId15"/>
    <p:sldId id="979" r:id="rId16"/>
    <p:sldId id="980" r:id="rId17"/>
    <p:sldId id="981" r:id="rId18"/>
    <p:sldId id="982" r:id="rId19"/>
    <p:sldId id="983" r:id="rId20"/>
    <p:sldId id="984" r:id="rId21"/>
    <p:sldId id="985" r:id="rId22"/>
    <p:sldId id="986" r:id="rId23"/>
    <p:sldId id="987" r:id="rId24"/>
    <p:sldId id="988" r:id="rId25"/>
    <p:sldId id="989" r:id="rId26"/>
    <p:sldId id="990" r:id="rId27"/>
    <p:sldId id="991" r:id="rId28"/>
    <p:sldId id="992" r:id="rId29"/>
    <p:sldId id="1107" r:id="rId30"/>
    <p:sldId id="993" r:id="rId31"/>
    <p:sldId id="994" r:id="rId32"/>
    <p:sldId id="995" r:id="rId33"/>
    <p:sldId id="996" r:id="rId34"/>
    <p:sldId id="997" r:id="rId35"/>
    <p:sldId id="998" r:id="rId36"/>
    <p:sldId id="1108" r:id="rId37"/>
    <p:sldId id="1000" r:id="rId38"/>
    <p:sldId id="1001" r:id="rId39"/>
    <p:sldId id="1002" r:id="rId40"/>
    <p:sldId id="1003" r:id="rId41"/>
    <p:sldId id="1103" r:id="rId42"/>
    <p:sldId id="1004" r:id="rId43"/>
    <p:sldId id="1006" r:id="rId44"/>
    <p:sldId id="1007" r:id="rId45"/>
    <p:sldId id="1008" r:id="rId46"/>
    <p:sldId id="1009" r:id="rId47"/>
    <p:sldId id="1010" r:id="rId48"/>
    <p:sldId id="1011" r:id="rId49"/>
    <p:sldId id="1109" r:id="rId50"/>
    <p:sldId id="1012" r:id="rId51"/>
    <p:sldId id="1106" r:id="rId52"/>
    <p:sldId id="1053" r:id="rId53"/>
    <p:sldId id="1054" r:id="rId54"/>
    <p:sldId id="1055" r:id="rId55"/>
    <p:sldId id="1110" r:id="rId56"/>
    <p:sldId id="1111" r:id="rId57"/>
    <p:sldId id="1056" r:id="rId58"/>
    <p:sldId id="1057" r:id="rId59"/>
    <p:sldId id="1058" r:id="rId60"/>
    <p:sldId id="1059" r:id="rId61"/>
    <p:sldId id="1060" r:id="rId62"/>
    <p:sldId id="1061" r:id="rId63"/>
    <p:sldId id="1062" r:id="rId64"/>
    <p:sldId id="1104" r:id="rId65"/>
    <p:sldId id="1063" r:id="rId66"/>
    <p:sldId id="1112" r:id="rId67"/>
    <p:sldId id="1068" r:id="rId68"/>
    <p:sldId id="1069" r:id="rId69"/>
    <p:sldId id="1070" r:id="rId70"/>
    <p:sldId id="1071" r:id="rId71"/>
    <p:sldId id="1072" r:id="rId72"/>
    <p:sldId id="1073" r:id="rId73"/>
    <p:sldId id="1074" r:id="rId74"/>
    <p:sldId id="1075" r:id="rId75"/>
    <p:sldId id="1076" r:id="rId76"/>
    <p:sldId id="1077" r:id="rId77"/>
    <p:sldId id="1078" r:id="rId78"/>
    <p:sldId id="1079" r:id="rId79"/>
    <p:sldId id="1080" r:id="rId80"/>
    <p:sldId id="1081" r:id="rId81"/>
    <p:sldId id="1082" r:id="rId82"/>
    <p:sldId id="1083" r:id="rId83"/>
    <p:sldId id="1084" r:id="rId84"/>
    <p:sldId id="1085" r:id="rId85"/>
    <p:sldId id="1086" r:id="rId86"/>
    <p:sldId id="1087" r:id="rId87"/>
    <p:sldId id="1088" r:id="rId88"/>
    <p:sldId id="1089" r:id="rId89"/>
    <p:sldId id="1090" r:id="rId90"/>
    <p:sldId id="1091" r:id="rId91"/>
    <p:sldId id="1092" r:id="rId92"/>
    <p:sldId id="1093" r:id="rId93"/>
    <p:sldId id="1094" r:id="rId94"/>
    <p:sldId id="1095" r:id="rId95"/>
    <p:sldId id="1096" r:id="rId96"/>
    <p:sldId id="1097" r:id="rId97"/>
    <p:sldId id="1098" r:id="rId98"/>
    <p:sldId id="1099" r:id="rId99"/>
    <p:sldId id="1100" r:id="rId100"/>
    <p:sldId id="1105" r:id="rId101"/>
    <p:sldId id="1102" r:id="rId10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5CBDD0"/>
    <a:srgbClr val="53FFA1"/>
    <a:srgbClr val="2D60C7"/>
    <a:srgbClr val="84B5E5"/>
    <a:srgbClr val="008000"/>
    <a:srgbClr val="4571FF"/>
    <a:srgbClr val="F6D7B8"/>
    <a:srgbClr val="EDB073"/>
    <a:srgbClr val="2C4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31" autoAdjust="0"/>
  </p:normalViewPr>
  <p:slideViewPr>
    <p:cSldViewPr snapToGrid="0">
      <p:cViewPr varScale="1">
        <p:scale>
          <a:sx n="77" d="100"/>
          <a:sy n="77" d="100"/>
        </p:scale>
        <p:origin x="40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466F6-2A56-4AD8-8D5E-99E5D0942D6E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09FC5-A84D-4E9D-9CA7-AE31317BD2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20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33C742-EEDE-42F8-BBF4-DE6B17AF0E1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CCE01B-9CC7-41BF-A9F0-49896738A9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9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717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8471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US" dirty="0" smtClean="0"/>
              <a:t>Human 5.1%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2035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913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图像分类的流程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224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8944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6029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6552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847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73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vision, a good challenge for a summer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038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9931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576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手工找特征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211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4120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6723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US" altLang="zh-CN" dirty="0" smtClean="0"/>
              <a:t>Alex</a:t>
            </a:r>
            <a:r>
              <a:rPr lang="zh-CN" altLang="en-US" dirty="0" smtClean="0"/>
              <a:t>提出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189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1943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5836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7591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 Marr, visual models</a:t>
            </a:r>
            <a:r>
              <a:rPr lang="en-US" baseline="0" dirty="0" smtClean="0"/>
              <a:t> grounded in psycho-physics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8188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784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7852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5748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47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7317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4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5664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543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34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World-centered 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在实际应用中，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先取一个比较小的数值，再采用交叉验证法来逐步调整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值，最终选择适合该样本的最优的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经验规则：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一般低于训练样本数的平方根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870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87733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2672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598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K-fold cross validation   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越大，每次投入的训练集的数据越多，模型的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越小。但是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越大，又意味着每一次选取的训练集之前的相关性越大（考虑最极端的例子，当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k=N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LOOCV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里，每次都训练数据几乎是一样的）。而这种大相关性会导致最终的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error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具有更大的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119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4145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8032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背景带来了大量的干扰，如何学习到主体部分。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563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087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7592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Arguably</a:t>
            </a:r>
            <a:r>
              <a:rPr lang="en-US" baseline="0" dirty="0" smtClean="0"/>
              <a:t> realizes the Marr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87124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3763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二维空间中，线性分类器就是一条直线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111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输出图中内容的标签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0032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7991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列的矩阵，每一行都代表一种分类（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组分类），元素值的大小表示图片属于对应分类的可能性大小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的结构：有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行，每一行都有图片被拉伸后的元素个数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9392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对于图像中的每一个点，对于点对应的每一个类别，都有一个权重值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对于每一个类别，都通过图像中所有点与其对应的权重值的乘积计算之后得到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889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代数解释：权重参数中有正有负，负代表对某种分类的决策有抑制作用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80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909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可视化解释：每个类的权重图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3518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</a:t>
            </a:r>
            <a:r>
              <a:rPr lang="en-US" baseline="0" dirty="0" smtClean="0"/>
              <a:t> when you have lots of views of each face, leverages fast computation (matrix algebra)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将矩阵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缩放到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区间，将矩阵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马分类和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船分类的那一行提取出来；然后将其进行图片可视化，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31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几何解释：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确定斜率，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轴的交点，每条直线分一个类别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3487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线性分类器的缺点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733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怎么确定权重是否好？损失函数是一种衡量损失和错误程度的函数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0608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93376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公式中的加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表示容忍程度</a:t>
            </a:r>
            <a:endParaRPr lang="zh-CN" altLang="en-US"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4423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5199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1716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45259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结果越大，模型效果越差，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76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455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89980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18775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放大损失，对坏得更敏感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4415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28569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38425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33155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57907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1179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5675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8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dirty="0" smtClean="0"/>
              <a:t>区域提取在灰度图中实现的，没用到图像的色彩信息，并且一帧图像中提取出的区域要和相邻几帧进行比较，若该区域只出现在当前一帧图像上，就会把该区域当成噪声或不稳定区域舍去。有了</a:t>
            </a:r>
            <a:r>
              <a:rPr lang="en-US" altLang="zh-CN" dirty="0" smtClean="0"/>
              <a:t>visual words</a:t>
            </a:r>
            <a:r>
              <a:rPr lang="zh-CN" altLang="en-US" dirty="0" smtClean="0"/>
              <a:t>之后便要构造相应的字典（</a:t>
            </a:r>
            <a:r>
              <a:rPr lang="en-US" altLang="zh-CN" dirty="0" smtClean="0"/>
              <a:t>visual vocabulary</a:t>
            </a:r>
            <a:r>
              <a:rPr lang="zh-CN" altLang="en-US" dirty="0" smtClean="0"/>
              <a:t>），这里是将文章中提到的两部视频按</a:t>
            </a:r>
            <a:r>
              <a:rPr lang="en-US" altLang="zh-CN" dirty="0" smtClean="0"/>
              <a:t>48</a:t>
            </a:r>
            <a:r>
              <a:rPr lang="zh-CN" altLang="en-US" dirty="0" smtClean="0"/>
              <a:t>个镜头大约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帧的图像进行</a:t>
            </a:r>
            <a:r>
              <a:rPr lang="en-US" altLang="zh-CN" dirty="0" smtClean="0"/>
              <a:t>visual words</a:t>
            </a:r>
            <a:r>
              <a:rPr lang="zh-CN" altLang="en-US" dirty="0" smtClean="0"/>
              <a:t>的提取，然后将提取到的</a:t>
            </a:r>
            <a:r>
              <a:rPr lang="en-US" altLang="zh-CN" dirty="0" smtClean="0"/>
              <a:t>visual words</a:t>
            </a:r>
            <a:r>
              <a:rPr lang="zh-CN" altLang="en-US" dirty="0" smtClean="0"/>
              <a:t>用</a:t>
            </a:r>
            <a:r>
              <a:rPr lang="en-US" altLang="zh-CN" dirty="0" smtClean="0"/>
              <a:t>K-means</a:t>
            </a:r>
            <a:r>
              <a:rPr lang="zh-CN" altLang="en-US" dirty="0" smtClean="0"/>
              <a:t>的方法进行聚类，得到一副词典，这样每帧图像我们就可以像文字检索中的一篇文档那样，用词典中相关词的频率来描述。这里作者提到了关于</a:t>
            </a:r>
            <a:r>
              <a:rPr lang="en-US" altLang="zh-CN" dirty="0" smtClean="0"/>
              <a:t>SA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MS</a:t>
            </a:r>
            <a:r>
              <a:rPr lang="zh-CN" altLang="en-US" dirty="0" smtClean="0"/>
              <a:t>区域两种描述子的聚类过程是相互独立的。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488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正则化损失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R(W)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并不是加在每个数据的损失上，而是加在所有一组训练集（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个数据）损失的平均值上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正则化的作用是提升分类器的泛化能力，每个损失函数都应该引入 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λR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(W)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真正的权衡是我们允许权重能够变大到何种程度（通过正则化强度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来控制）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13872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，只关注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中的第一个像素点，而对于二号模型，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的权重综合考虑了每一个像素点，都参与了计算。二号模型关注的面更广，而不至于过多关注某点而过拟合。所以我们需要得到类似的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的分布稍显均匀的模型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502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只要正确标签类别对应的得分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其他类别的得分多 ∆就可以得到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的结果；但如果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多更多，即远大于 ∆，则结果依旧也为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0.SVM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损失函数只关心这个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有多差，而不关心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有多优秀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88653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3476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32652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函数接收一组评分输出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（有正有负），对每个评分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sz="1200" b="0" i="0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进行指数化确保正数，分母是所有评分指数化的和，分子是某个评分指数化后的值，这样就起到了归一化的作用。某个类的分值越大，指数化后越大，函数输出越接近于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，可以把输出看做该类别的概率值，所有类别的概率值和为一。如果正确类别的概率值越接近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，则该模型越糟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5954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23403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2961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03335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72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Deformable Part Model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可变形的组件模型，是一种基于组件的检测算法。该模型由大神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Felzenszwalb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年提出，并发表了一系列的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cvpr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NIPS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。并且还拿下了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VOC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的“终身成就奖”。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2347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46230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8151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368945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14005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3893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损失，它关心的是边界区分。但对于交叉熵损失，由于正确类别的概率与分数间的差异是有关的，损失不可能等于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，正确类别的得分无穷大，其他得分无穷小，损失才趋于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。换句话说，交叉熵损失永远有缩小的空间，它希望评分模型完美；而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损失只需要评分模型好到一定程度就行了。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通常说来，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两种损失函数的表现差别很小，大可不必纠结使用哪个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2489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38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7" name="Shape 17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23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teaching/cs231n-demos/linear-classify/" TargetMode="External"/><Relationship Id="rId2" Type="http://schemas.openxmlformats.org/officeDocument/2006/relationships/hyperlink" Target="https://link.zhihu.com/?target=http://arxiv.org/abs/1306.0239" TargetMode="Externa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vision.stanford.edu/teaching/cs231n-demos/knn/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51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3400" y="1193759"/>
            <a:ext cx="8715587" cy="1793817"/>
          </a:xfrm>
        </p:spPr>
        <p:txBody>
          <a:bodyPr/>
          <a:lstStyle/>
          <a:p>
            <a:pPr algn="ctr"/>
            <a:r>
              <a:rPr lang="en-US" altLang="zh-CN" sz="3600" cap="none" dirty="0">
                <a:solidFill>
                  <a:schemeClr val="accent1"/>
                </a:solidFill>
              </a:rPr>
              <a:t>CN:CST31209</a:t>
            </a:r>
            <a:br>
              <a:rPr lang="en-US" altLang="zh-CN" sz="3600" cap="none" dirty="0">
                <a:solidFill>
                  <a:schemeClr val="accent1"/>
                </a:solidFill>
              </a:rPr>
            </a:br>
            <a:r>
              <a:rPr lang="en-US" sz="3600" cap="none" dirty="0">
                <a:solidFill>
                  <a:schemeClr val="accent1"/>
                </a:solidFill>
              </a:rPr>
              <a:t>: </a:t>
            </a:r>
            <a:r>
              <a:rPr lang="en-US" altLang="zh-CN" sz="3600" cap="none" dirty="0">
                <a:solidFill>
                  <a:schemeClr val="accent1"/>
                </a:solidFill>
              </a:rPr>
              <a:t>Deep Learning and Big Data Intelligence</a:t>
            </a:r>
            <a:endParaRPr lang="en-US" sz="3600" cap="none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00326" y="3756211"/>
            <a:ext cx="7000875" cy="2330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JING WEN</a:t>
            </a:r>
          </a:p>
          <a:p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altLang="zh-CN" sz="2400" dirty="0">
                <a:solidFill>
                  <a:schemeClr val="tx1"/>
                </a:solidFill>
              </a:rPr>
              <a:t>pring 2022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Lecture 2:</a:t>
            </a:r>
            <a:r>
              <a:rPr lang="en-US" altLang="zh-CN" sz="2400" dirty="0">
                <a:solidFill>
                  <a:schemeClr val="tx1"/>
                </a:solidFill>
              </a:rPr>
              <a:t>Introduction to Deep Learning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81200" y="1"/>
            <a:ext cx="8229600" cy="91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Computer Vision – Challenge Datasets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13" y="914401"/>
            <a:ext cx="8561332" cy="527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69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0960" y="1327573"/>
            <a:ext cx="637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Note</a:t>
            </a:r>
            <a:r>
              <a:rPr lang="zh-CN" altLang="en-US" dirty="0"/>
              <a:t>：</a:t>
            </a:r>
            <a:r>
              <a:rPr lang="en-US" altLang="zh-CN" u="sng" dirty="0">
                <a:hlinkClick r:id="rId2"/>
              </a:rPr>
              <a:t>Deep Learning using Linear Support Vector Machines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21318" y="2916342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Multiclass SVM optimization demo (stanford.edu)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86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604377" y="174167"/>
            <a:ext cx="8933099" cy="9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2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702130" y="1009404"/>
            <a:ext cx="8684570" cy="48185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/>
              <a:t>Linear classifiers:</a:t>
            </a:r>
            <a:r>
              <a:rPr lang="en" sz="2400" dirty="0"/>
              <a:t> The simplest </a:t>
            </a:r>
            <a:r>
              <a:rPr lang="en" sz="2400" b="1" i="1" dirty="0"/>
              <a:t>parametric</a:t>
            </a:r>
            <a:r>
              <a:rPr lang="en" sz="2400" dirty="0"/>
              <a:t> classifier.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You must define a loss function in order to optimize the weights of a linear classifier. We first described </a:t>
            </a:r>
            <a:r>
              <a:rPr lang="en" sz="2400" b="1" dirty="0"/>
              <a:t>SVM loss</a:t>
            </a:r>
            <a:r>
              <a:rPr lang="en" sz="2400" dirty="0"/>
              <a:t>.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Certain loss functions (esp. SVM loss) underconstrain the model parameters. </a:t>
            </a:r>
            <a:r>
              <a:rPr lang="en" sz="2400" b="1" dirty="0"/>
              <a:t>Regularization</a:t>
            </a:r>
            <a:r>
              <a:rPr lang="en" sz="2400" dirty="0"/>
              <a:t> can fix this.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To produce a continuous prediction (probability of class membership) we described the </a:t>
            </a:r>
            <a:r>
              <a:rPr lang="en" sz="2400" b="1" dirty="0"/>
              <a:t>softmax loss</a:t>
            </a:r>
            <a:r>
              <a:rPr lang="en" sz="2400" dirty="0"/>
              <a:t>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Finally we explored these methods with an </a:t>
            </a:r>
            <a:r>
              <a:rPr lang="en" sz="2400" b="1" dirty="0"/>
              <a:t>interactive visualization</a:t>
            </a:r>
            <a:r>
              <a:rPr lang="e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817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81200" y="1"/>
            <a:ext cx="8229600" cy="91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Computer Vision – Deep Networks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90005"/>
            <a:ext cx="9144000" cy="6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97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81200" y="1"/>
            <a:ext cx="8229600" cy="91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Computer Vision – Deep Networks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3128"/>
            <a:ext cx="9144000" cy="6284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s://gimg2.baidu.com/image_search/src=http%3A%2F%2F5b0988e595225.cdn.sohucs.com%2Fimages%2F20180125%2Fb63621b89d5641988340d46b4f3a0aff.png&amp;refer=http%3A%2F%2F5b0988e595225.cdn.sohucs.com&amp;app=2002&amp;size=f9999,10000&amp;q=a80&amp;n=0&amp;g=0n&amp;fmt=jpeg?sec=1614307794&amp;t=b30fc53854e55965c9a06f6976562d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16" y="2743200"/>
            <a:ext cx="4617720" cy="286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2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81200" y="1"/>
            <a:ext cx="8229600" cy="91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Computer Vision – Deep Networks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18753"/>
            <a:ext cx="9144000" cy="624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05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 idx="4294967295"/>
          </p:nvPr>
        </p:nvSpPr>
        <p:spPr>
          <a:xfrm>
            <a:off x="1981200" y="71437"/>
            <a:ext cx="8229600" cy="909638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8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Image Classification: a core task in Computer Vision</a:t>
            </a:r>
          </a:p>
        </p:txBody>
      </p:sp>
      <p:cxnSp>
        <p:nvCxnSpPr>
          <p:cNvPr id="73" name="Shape 73"/>
          <p:cNvCxnSpPr/>
          <p:nvPr/>
        </p:nvCxnSpPr>
        <p:spPr>
          <a:xfrm>
            <a:off x="5623727" y="3336067"/>
            <a:ext cx="13565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" name="Shape 74"/>
          <p:cNvSpPr txBox="1"/>
          <p:nvPr/>
        </p:nvSpPr>
        <p:spPr>
          <a:xfrm>
            <a:off x="7452352" y="2981063"/>
            <a:ext cx="2220599" cy="7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cat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1214634"/>
            <a:ext cx="2771775" cy="462073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6" name="Shape 76"/>
          <p:cNvSpPr txBox="1"/>
          <p:nvPr/>
        </p:nvSpPr>
        <p:spPr>
          <a:xfrm>
            <a:off x="5708950" y="1435301"/>
            <a:ext cx="4668600" cy="7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(assume given set of discrete labels)</a:t>
            </a:r>
          </a:p>
          <a:p>
            <a:r>
              <a:rPr lang="en"/>
              <a:t>{dog, cat, truck, plane, ...}</a:t>
            </a:r>
          </a:p>
        </p:txBody>
      </p:sp>
    </p:spTree>
    <p:extLst>
      <p:ext uri="{BB962C8B-B14F-4D97-AF65-F5344CB8AC3E}">
        <p14:creationId xmlns:p14="http://schemas.microsoft.com/office/powerpoint/2010/main" val="162340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 idx="4294967295"/>
          </p:nvPr>
        </p:nvSpPr>
        <p:spPr>
          <a:xfrm>
            <a:off x="1631175" y="1"/>
            <a:ext cx="8229600" cy="88582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The problem:</a:t>
            </a:r>
            <a:r>
              <a:rPr lang="en" sz="3200" i="1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semantic gap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0" y="1028700"/>
            <a:ext cx="5143500" cy="436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1876426" y="1743849"/>
            <a:ext cx="3209925" cy="29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Images are represented as 3D arrays of numbers, with integers between [0, 255].</a:t>
            </a:r>
          </a:p>
          <a:p>
            <a:endParaRPr dirty="0"/>
          </a:p>
          <a:p>
            <a:r>
              <a:rPr lang="en" dirty="0"/>
              <a:t>E.g. </a:t>
            </a:r>
          </a:p>
          <a:p>
            <a:r>
              <a:rPr lang="en" dirty="0"/>
              <a:t>300 x 100 x 3 </a:t>
            </a:r>
          </a:p>
          <a:p>
            <a:endParaRPr dirty="0"/>
          </a:p>
          <a:p>
            <a:r>
              <a:rPr lang="en" dirty="0"/>
              <a:t>(3 for 3 color channels RGB)</a:t>
            </a:r>
          </a:p>
        </p:txBody>
      </p:sp>
      <p:sp>
        <p:nvSpPr>
          <p:cNvPr id="85" name="Shape 85"/>
          <p:cNvSpPr/>
          <p:nvPr/>
        </p:nvSpPr>
        <p:spPr>
          <a:xfrm>
            <a:off x="7675376" y="3718933"/>
            <a:ext cx="2842499" cy="153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4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1682800" y="125100"/>
            <a:ext cx="6646800" cy="10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  <a:latin typeface="+mj-lt"/>
              </a:rPr>
              <a:t>Challenges: Viewpoint Variation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927" y="1294501"/>
            <a:ext cx="4714225" cy="43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6768627" y="3686635"/>
            <a:ext cx="2800199" cy="2232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250" y="1386683"/>
            <a:ext cx="1504950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3297227" y="2984168"/>
            <a:ext cx="5174625" cy="2439933"/>
          </a:xfrm>
          <a:custGeom>
            <a:avLst/>
            <a:gdLst/>
            <a:ahLst/>
            <a:cxnLst/>
            <a:rect l="0" t="0" r="0" b="0"/>
            <a:pathLst>
              <a:path w="206985" h="73198" extrusionOk="0">
                <a:moveTo>
                  <a:pt x="0" y="0"/>
                </a:moveTo>
                <a:cubicBezTo>
                  <a:pt x="15011" y="11980"/>
                  <a:pt x="55571" y="64183"/>
                  <a:pt x="90069" y="71882"/>
                </a:cubicBezTo>
                <a:cubicBezTo>
                  <a:pt x="124566" y="79580"/>
                  <a:pt x="187499" y="50471"/>
                  <a:pt x="206985" y="46189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104410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1682800" y="125100"/>
            <a:ext cx="6646800" cy="10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Challenges: Illumination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1103333"/>
            <a:ext cx="4762500" cy="474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70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1682800" y="125100"/>
            <a:ext cx="6646800" cy="10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Challenges: Deformation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l="15724" r="10762"/>
          <a:stretch/>
        </p:blipFill>
        <p:spPr>
          <a:xfrm>
            <a:off x="1552040" y="1259335"/>
            <a:ext cx="2654796" cy="36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467" y="1259333"/>
            <a:ext cx="2324620" cy="361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012" y="1259337"/>
            <a:ext cx="2035785" cy="361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1699" y="1259339"/>
            <a:ext cx="1881866" cy="3611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4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1682800" y="125100"/>
            <a:ext cx="6646800" cy="10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Challenges: Occlusion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991" y="1032034"/>
            <a:ext cx="2696575" cy="479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989" y="1032049"/>
            <a:ext cx="2696575" cy="479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5027" y="2085000"/>
            <a:ext cx="2466975" cy="246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25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057400" y="1352551"/>
            <a:ext cx="8229600" cy="48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Computer Vision – a brief history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257" y="954592"/>
            <a:ext cx="6719887" cy="582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13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1682800" y="125100"/>
            <a:ext cx="6646800" cy="10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Challenges: Background clutter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939" y="1187434"/>
            <a:ext cx="5095875" cy="448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31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>
            <a:off x="1682800" y="125100"/>
            <a:ext cx="6646800" cy="10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Challenges: Intraclass variation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t="13256"/>
          <a:stretch/>
        </p:blipFill>
        <p:spPr>
          <a:xfrm>
            <a:off x="3332750" y="1552575"/>
            <a:ext cx="5213452" cy="4522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74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 idx="4294967295"/>
          </p:nvPr>
        </p:nvSpPr>
        <p:spPr>
          <a:xfrm>
            <a:off x="1631175" y="89304"/>
            <a:ext cx="8229600" cy="882246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An image classifier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75" y="1552575"/>
            <a:ext cx="59817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2669500" y="3654267"/>
            <a:ext cx="7476000" cy="10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Unlike e.g. sorting a list of numbers,</a:t>
            </a:r>
          </a:p>
          <a:p>
            <a:r>
              <a:rPr lang="en" sz="2400"/>
              <a:t> </a:t>
            </a:r>
          </a:p>
          <a:p>
            <a:r>
              <a:rPr lang="en" sz="2400" b="1"/>
              <a:t>no obvious way</a:t>
            </a:r>
            <a:r>
              <a:rPr lang="en" sz="2400"/>
              <a:t> to hard-code the algorithm for recognizing a cat, or other classes.</a:t>
            </a:r>
          </a:p>
        </p:txBody>
      </p:sp>
    </p:spTree>
    <p:extLst>
      <p:ext uri="{BB962C8B-B14F-4D97-AF65-F5344CB8AC3E}">
        <p14:creationId xmlns:p14="http://schemas.microsoft.com/office/powerpoint/2010/main" val="66553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1740502" y="153967"/>
            <a:ext cx="6584349" cy="68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Classifying using constraints? ?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600" y="1243567"/>
            <a:ext cx="44958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927" y="2993067"/>
            <a:ext cx="3686175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Shape 152"/>
          <p:cNvCxnSpPr/>
          <p:nvPr/>
        </p:nvCxnSpPr>
        <p:spPr>
          <a:xfrm>
            <a:off x="5796502" y="4534567"/>
            <a:ext cx="649499" cy="3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3" name="Shape 153"/>
          <p:cNvCxnSpPr/>
          <p:nvPr/>
        </p:nvCxnSpPr>
        <p:spPr>
          <a:xfrm rot="10800000" flipH="1">
            <a:off x="7687352" y="1568368"/>
            <a:ext cx="339299" cy="952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4" name="Shape 154"/>
          <p:cNvSpPr txBox="1"/>
          <p:nvPr/>
        </p:nvSpPr>
        <p:spPr>
          <a:xfrm>
            <a:off x="8142025" y="744067"/>
            <a:ext cx="1833000" cy="35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749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 idx="4294967295"/>
          </p:nvPr>
        </p:nvSpPr>
        <p:spPr>
          <a:xfrm>
            <a:off x="1895675" y="1149350"/>
            <a:ext cx="9010200" cy="114320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457200" indent="-381000">
              <a:spcBef>
                <a:spcPts val="0"/>
              </a:spcBef>
              <a:buSzPct val="100000"/>
              <a:buFont typeface="Helvetica Neue"/>
              <a:buAutoNum type="arabicPeriod"/>
            </a:pPr>
            <a:r>
              <a:rPr lang="en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 a dataset of images and labels</a:t>
            </a:r>
          </a:p>
          <a:p>
            <a:pPr marL="457200" indent="-381000">
              <a:spcBef>
                <a:spcPts val="0"/>
              </a:spcBef>
              <a:buSzPct val="100000"/>
              <a:buFont typeface="Helvetica Neue"/>
              <a:buAutoNum type="arabicPeriod"/>
            </a:pPr>
            <a:r>
              <a:rPr lang="en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Machine Learning to train an image classifier</a:t>
            </a:r>
          </a:p>
          <a:p>
            <a:pPr marL="457200" indent="-381000">
              <a:spcBef>
                <a:spcPts val="0"/>
              </a:spcBef>
              <a:buSzPct val="100000"/>
              <a:buFont typeface="Helvetica Neue"/>
              <a:buAutoNum type="arabicPeriod"/>
            </a:pPr>
            <a:r>
              <a:rPr lang="en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 the classifier on a withheld set of test images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550" y="3062102"/>
            <a:ext cx="4705000" cy="289413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4585892" y="2537946"/>
            <a:ext cx="4260599" cy="41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b="1"/>
              <a:t>Example training set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971" y="3062095"/>
            <a:ext cx="3634724" cy="230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160"/>
          <p:cNvSpPr txBox="1">
            <a:spLocks/>
          </p:cNvSpPr>
          <p:nvPr/>
        </p:nvSpPr>
        <p:spPr>
          <a:xfrm>
            <a:off x="1886150" y="254000"/>
            <a:ext cx="9010200" cy="57160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2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Data-driven approach:</a:t>
            </a:r>
          </a:p>
        </p:txBody>
      </p:sp>
    </p:spTree>
    <p:extLst>
      <p:ext uri="{BB962C8B-B14F-4D97-AF65-F5344CB8AC3E}">
        <p14:creationId xmlns:p14="http://schemas.microsoft.com/office/powerpoint/2010/main" val="37113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146" y="2079595"/>
            <a:ext cx="3634724" cy="230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1619450" y="0"/>
            <a:ext cx="9010200" cy="114320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First classifier: Nearest Neighbor Classifier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6568277" y="1198000"/>
            <a:ext cx="3878699" cy="6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Remember all training images and their labels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568277" y="3710900"/>
            <a:ext cx="3878699" cy="6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Predict the label of the most similar training image</a:t>
            </a:r>
          </a:p>
        </p:txBody>
      </p:sp>
      <p:cxnSp>
        <p:nvCxnSpPr>
          <p:cNvPr id="173" name="Shape 173"/>
          <p:cNvCxnSpPr/>
          <p:nvPr/>
        </p:nvCxnSpPr>
        <p:spPr>
          <a:xfrm rot="10800000" flipH="1">
            <a:off x="5724325" y="2145668"/>
            <a:ext cx="534000" cy="259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4" name="Shape 174"/>
          <p:cNvCxnSpPr/>
          <p:nvPr/>
        </p:nvCxnSpPr>
        <p:spPr>
          <a:xfrm>
            <a:off x="5756727" y="3800967"/>
            <a:ext cx="469199" cy="3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0151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6" y="2066926"/>
            <a:ext cx="8388501" cy="390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1901726" y="971551"/>
            <a:ext cx="8528399" cy="971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/>
              <a:t>10</a:t>
            </a:r>
            <a:r>
              <a:rPr lang="en" dirty="0"/>
              <a:t> labels </a:t>
            </a:r>
          </a:p>
          <a:p>
            <a:r>
              <a:rPr lang="en" b="1" dirty="0"/>
              <a:t>50,000</a:t>
            </a:r>
            <a:r>
              <a:rPr lang="en" dirty="0"/>
              <a:t> training </a:t>
            </a:r>
            <a:r>
              <a:rPr lang="en-US" altLang="zh-CN" dirty="0"/>
              <a:t>RGB</a:t>
            </a:r>
            <a:r>
              <a:rPr lang="en" dirty="0"/>
              <a:t> images, each image is tiny: 32x32</a:t>
            </a:r>
          </a:p>
          <a:p>
            <a:r>
              <a:rPr lang="en" b="1" dirty="0"/>
              <a:t>10,000 </a:t>
            </a:r>
            <a:r>
              <a:rPr lang="en" dirty="0"/>
              <a:t>test images.</a:t>
            </a:r>
          </a:p>
        </p:txBody>
      </p:sp>
      <p:sp>
        <p:nvSpPr>
          <p:cNvPr id="182" name="Shape 182"/>
          <p:cNvSpPr/>
          <p:nvPr/>
        </p:nvSpPr>
        <p:spPr>
          <a:xfrm>
            <a:off x="6085950" y="1788941"/>
            <a:ext cx="4461600" cy="42210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Shape 181"/>
          <p:cNvSpPr txBox="1"/>
          <p:nvPr/>
        </p:nvSpPr>
        <p:spPr>
          <a:xfrm>
            <a:off x="1821751" y="88817"/>
            <a:ext cx="8528399" cy="7874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Example dataset: CIFAR-10</a:t>
            </a:r>
          </a:p>
        </p:txBody>
      </p:sp>
    </p:spTree>
    <p:extLst>
      <p:ext uri="{BB962C8B-B14F-4D97-AF65-F5344CB8AC3E}">
        <p14:creationId xmlns:p14="http://schemas.microsoft.com/office/powerpoint/2010/main" val="3608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828" y="1955342"/>
            <a:ext cx="8528349" cy="402009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6318751" y="960817"/>
            <a:ext cx="4139699" cy="10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For every test image (first column), examples of nearest neighbors in rows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758252" y="894143"/>
            <a:ext cx="8528399" cy="10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/>
              <a:t>10</a:t>
            </a:r>
            <a:r>
              <a:rPr lang="en" dirty="0"/>
              <a:t> labels </a:t>
            </a:r>
          </a:p>
          <a:p>
            <a:r>
              <a:rPr lang="en" b="1" dirty="0"/>
              <a:t>50,000</a:t>
            </a:r>
            <a:r>
              <a:rPr lang="en" dirty="0"/>
              <a:t> training images</a:t>
            </a:r>
          </a:p>
          <a:p>
            <a:r>
              <a:rPr lang="en" b="1" dirty="0"/>
              <a:t>10,000 </a:t>
            </a:r>
            <a:r>
              <a:rPr lang="en" dirty="0"/>
              <a:t>test images.</a:t>
            </a:r>
          </a:p>
        </p:txBody>
      </p:sp>
      <p:sp>
        <p:nvSpPr>
          <p:cNvPr id="6" name="Shape 181"/>
          <p:cNvSpPr txBox="1"/>
          <p:nvPr/>
        </p:nvSpPr>
        <p:spPr>
          <a:xfrm>
            <a:off x="1821751" y="88817"/>
            <a:ext cx="8528399" cy="7874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Example dataset: CIFAR-10</a:t>
            </a:r>
          </a:p>
        </p:txBody>
      </p:sp>
    </p:spTree>
    <p:extLst>
      <p:ext uri="{BB962C8B-B14F-4D97-AF65-F5344CB8AC3E}">
        <p14:creationId xmlns:p14="http://schemas.microsoft.com/office/powerpoint/2010/main" val="17795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702" y="2445434"/>
            <a:ext cx="8820975" cy="3351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54625" y="1"/>
            <a:ext cx="8661600" cy="11119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</a:rPr>
              <a:t>How do we compare the images?</a:t>
            </a:r>
          </a:p>
          <a:p>
            <a:pPr algn="ctr"/>
            <a:r>
              <a:rPr lang="en" sz="2400" dirty="0">
                <a:solidFill>
                  <a:schemeClr val="bg1"/>
                </a:solidFill>
              </a:rPr>
              <a:t>What is the </a:t>
            </a:r>
            <a:r>
              <a:rPr lang="en" sz="2400" b="1" dirty="0">
                <a:solidFill>
                  <a:schemeClr val="bg1"/>
                </a:solidFill>
              </a:rPr>
              <a:t>distance metric</a:t>
            </a:r>
            <a:r>
              <a:rPr lang="en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073" y="1111967"/>
            <a:ext cx="2476006" cy="8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2056575" y="1192400"/>
            <a:ext cx="48474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/>
              <a:t>L1 distance: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9714500" y="3849968"/>
            <a:ext cx="686800" cy="64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3224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704877" y="1"/>
            <a:ext cx="8681699" cy="951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The choice of distance is a </a:t>
            </a:r>
            <a:r>
              <a:rPr lang="en" sz="2400" b="1" dirty="0">
                <a:solidFill>
                  <a:schemeClr val="bg1"/>
                </a:solidFill>
              </a:rPr>
              <a:t>hyperparameter</a:t>
            </a:r>
          </a:p>
          <a:p>
            <a:r>
              <a:rPr lang="en" sz="2400" dirty="0">
                <a:solidFill>
                  <a:schemeClr val="bg1"/>
                </a:solidFill>
              </a:rPr>
              <a:t>common choices: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977912" y="2486935"/>
            <a:ext cx="3940500" cy="69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L1 (Manhattan) distance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273587" y="2486935"/>
            <a:ext cx="3940500" cy="69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L2 (Euclidean) distance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577" y="3545567"/>
            <a:ext cx="2066925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6987" y="3469367"/>
            <a:ext cx="2495550" cy="90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2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057400" y="1114426"/>
            <a:ext cx="8229600" cy="5133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David Marr’s approach 1970-80s</a:t>
            </a:r>
          </a:p>
          <a:p>
            <a:r>
              <a:rPr lang="en-US" dirty="0"/>
              <a:t>Computation</a:t>
            </a:r>
          </a:p>
          <a:p>
            <a:r>
              <a:rPr lang="en-US" dirty="0"/>
              <a:t>Algorithm</a:t>
            </a:r>
          </a:p>
          <a:p>
            <a:r>
              <a:rPr lang="en-US" dirty="0"/>
              <a:t>Implementation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primal sketch and </a:t>
            </a:r>
            <a:br>
              <a:rPr lang="en-US" dirty="0"/>
            </a:br>
            <a:r>
              <a:rPr lang="en-US" dirty="0"/>
              <a:t>2 ½ D sketch,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Computer Vision – a brief history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the 2 1/2 sketch mar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4038600"/>
            <a:ext cx="7858122" cy="234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97"/>
          <a:stretch/>
        </p:blipFill>
        <p:spPr bwMode="auto">
          <a:xfrm>
            <a:off x="7177087" y="1190626"/>
            <a:ext cx="2543175" cy="22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42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6791326" y="222085"/>
            <a:ext cx="4397699" cy="10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Nearest Neighbor classifier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302" y="120568"/>
            <a:ext cx="5230749" cy="60400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921488" y="6262094"/>
            <a:ext cx="8116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Numpy</a:t>
            </a:r>
            <a:r>
              <a:rPr lang="zh-CN" altLang="en-US" dirty="0"/>
              <a:t>：</a:t>
            </a:r>
            <a:r>
              <a:rPr lang="en-US" altLang="zh-CN" dirty="0"/>
              <a:t>http://www.numpy.org.cn/article/basics/python_numpy_tutorial.html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49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422" y="120570"/>
            <a:ext cx="5780399" cy="59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7420821" y="215818"/>
            <a:ext cx="4397699" cy="6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Nearest Neighbor classifier</a:t>
            </a:r>
          </a:p>
        </p:txBody>
      </p:sp>
      <p:sp>
        <p:nvSpPr>
          <p:cNvPr id="215" name="Shape 215"/>
          <p:cNvSpPr/>
          <p:nvPr/>
        </p:nvSpPr>
        <p:spPr>
          <a:xfrm>
            <a:off x="1785250" y="1406768"/>
            <a:ext cx="5780400" cy="12727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7655300" y="1420168"/>
            <a:ext cx="3179400" cy="91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remember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4738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422" y="120570"/>
            <a:ext cx="5780399" cy="59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7420821" y="244393"/>
            <a:ext cx="4397699" cy="6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Nearest Neighbor classifier</a:t>
            </a:r>
          </a:p>
        </p:txBody>
      </p:sp>
      <p:sp>
        <p:nvSpPr>
          <p:cNvPr id="224" name="Shape 224"/>
          <p:cNvSpPr/>
          <p:nvPr/>
        </p:nvSpPr>
        <p:spPr>
          <a:xfrm>
            <a:off x="1874900" y="4247102"/>
            <a:ext cx="5780400" cy="12727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7629325" y="4065102"/>
            <a:ext cx="3179400" cy="91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for every test image:</a:t>
            </a:r>
          </a:p>
          <a:p>
            <a:pPr marL="457200" indent="-342900">
              <a:buClr>
                <a:srgbClr val="FF0000"/>
              </a:buClr>
              <a:buSzPct val="100000"/>
              <a:buChar char="-"/>
            </a:pPr>
            <a:r>
              <a:rPr lang="en">
                <a:solidFill>
                  <a:srgbClr val="FF0000"/>
                </a:solidFill>
              </a:rPr>
              <a:t>find nearest train image with L1 distance</a:t>
            </a:r>
          </a:p>
          <a:p>
            <a:pPr marL="457200" indent="-342900">
              <a:buClr>
                <a:srgbClr val="FF0000"/>
              </a:buClr>
              <a:buSzPct val="100000"/>
              <a:buChar char="-"/>
            </a:pPr>
            <a:r>
              <a:rPr lang="en">
                <a:solidFill>
                  <a:srgbClr val="FF0000"/>
                </a:solidFill>
              </a:rPr>
              <a:t>predict the label of nearest training image</a:t>
            </a:r>
          </a:p>
        </p:txBody>
      </p:sp>
    </p:spTree>
    <p:extLst>
      <p:ext uri="{BB962C8B-B14F-4D97-AF65-F5344CB8AC3E}">
        <p14:creationId xmlns:p14="http://schemas.microsoft.com/office/powerpoint/2010/main" val="139139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422" y="120570"/>
            <a:ext cx="5780399" cy="59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7420821" y="127786"/>
            <a:ext cx="4397699" cy="6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Nearest Neighbor classifier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7748127" y="976935"/>
            <a:ext cx="2682899" cy="4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Q: how does the classification speed depend on the size of the training data?</a:t>
            </a:r>
          </a:p>
        </p:txBody>
      </p:sp>
    </p:spTree>
    <p:extLst>
      <p:ext uri="{BB962C8B-B14F-4D97-AF65-F5344CB8AC3E}">
        <p14:creationId xmlns:p14="http://schemas.microsoft.com/office/powerpoint/2010/main" val="32510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422" y="120570"/>
            <a:ext cx="5780399" cy="59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7453697" y="146836"/>
            <a:ext cx="4397699" cy="6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Nearest Neighbor classifier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7748127" y="976935"/>
            <a:ext cx="2682899" cy="4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">
                <a:solidFill>
                  <a:schemeClr val="dk1"/>
                </a:solidFill>
              </a:rPr>
              <a:t>Q: how does the classification speed depend on the size of the training data? </a:t>
            </a:r>
            <a:r>
              <a:rPr lang="en" b="1">
                <a:solidFill>
                  <a:schemeClr val="dk1"/>
                </a:solidFill>
              </a:rPr>
              <a:t>linearly :(</a:t>
            </a:r>
          </a:p>
          <a:p>
            <a:endParaRPr b="1">
              <a:solidFill>
                <a:srgbClr val="FF0000"/>
              </a:solidFill>
            </a:endParaRPr>
          </a:p>
          <a:p>
            <a:r>
              <a:rPr lang="en">
                <a:solidFill>
                  <a:schemeClr val="dk1"/>
                </a:solidFill>
              </a:rPr>
              <a:t>This is </a:t>
            </a:r>
            <a:r>
              <a:rPr lang="en" b="1">
                <a:solidFill>
                  <a:schemeClr val="dk1"/>
                </a:solidFill>
              </a:rPr>
              <a:t>backwards</a:t>
            </a:r>
            <a:r>
              <a:rPr lang="en">
                <a:solidFill>
                  <a:schemeClr val="dk1"/>
                </a:solidFill>
              </a:rPr>
              <a:t>:</a:t>
            </a:r>
          </a:p>
          <a:p>
            <a:r>
              <a:rPr lang="en">
                <a:solidFill>
                  <a:schemeClr val="dk1"/>
                </a:solidFill>
              </a:rPr>
              <a:t>- test time performance is usually much more important in practice. </a:t>
            </a:r>
          </a:p>
          <a:p>
            <a:r>
              <a:rPr lang="en">
                <a:solidFill>
                  <a:schemeClr val="dk1"/>
                </a:solidFill>
              </a:rPr>
              <a:t>- CNNs flip this: expensive training, cheap test evaluation</a:t>
            </a:r>
          </a:p>
        </p:txBody>
      </p:sp>
    </p:spTree>
    <p:extLst>
      <p:ext uri="{BB962C8B-B14F-4D97-AF65-F5344CB8AC3E}">
        <p14:creationId xmlns:p14="http://schemas.microsoft.com/office/powerpoint/2010/main" val="11040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1835550" y="-84867"/>
            <a:ext cx="8520900" cy="1332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</a:rPr>
              <a:t>Aside: Approximate Nearest Neighbor</a:t>
            </a:r>
          </a:p>
          <a:p>
            <a:pPr algn="ctr"/>
            <a:r>
              <a:rPr lang="en" sz="2400" dirty="0">
                <a:solidFill>
                  <a:schemeClr val="bg1"/>
                </a:solidFill>
              </a:rPr>
              <a:t>find approximate nearest neighbors quickly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925" y="1353155"/>
            <a:ext cx="4076084" cy="457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687" y="1487134"/>
            <a:ext cx="3816172" cy="437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34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65"/>
          <p:cNvSpPr txBox="1"/>
          <p:nvPr/>
        </p:nvSpPr>
        <p:spPr>
          <a:xfrm>
            <a:off x="1935975" y="1"/>
            <a:ext cx="8199600" cy="1085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k-Nearest Neighbor</a:t>
            </a:r>
          </a:p>
          <a:p>
            <a:r>
              <a:rPr lang="en" sz="2400" dirty="0">
                <a:solidFill>
                  <a:schemeClr val="bg1"/>
                </a:solidFill>
              </a:rPr>
              <a:t>find the k nearest images, have them vote on the label</a:t>
            </a:r>
          </a:p>
        </p:txBody>
      </p:sp>
      <p:pic>
        <p:nvPicPr>
          <p:cNvPr id="4" name="Picture 2" descr="https://images2015.cnblogs.com/blog/890966/201611/890966-20161122180347831-15856457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75" y="1416790"/>
            <a:ext cx="4091305" cy="370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717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1935975" y="1"/>
            <a:ext cx="8199600" cy="1085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k-Nearest Neighbor</a:t>
            </a:r>
          </a:p>
          <a:p>
            <a:r>
              <a:rPr lang="en" sz="2400" dirty="0">
                <a:solidFill>
                  <a:schemeClr val="bg1"/>
                </a:solidFill>
              </a:rPr>
              <a:t>find the k nearest images, have them vote on the label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600" y="2824835"/>
            <a:ext cx="2820100" cy="247968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1644601" y="2266468"/>
            <a:ext cx="2762699" cy="54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the data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750" y="2824832"/>
            <a:ext cx="2817624" cy="2473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4604751" y="2266468"/>
            <a:ext cx="2817599" cy="54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NN classifier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900" y="2824833"/>
            <a:ext cx="2820106" cy="247343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7585902" y="2273430"/>
            <a:ext cx="2819999" cy="54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5-NN classifier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2102150" y="5640467"/>
            <a:ext cx="8303750" cy="4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dirty="0"/>
              <a:t>http://en.wikipedia.org/wiki/K-nearest_neighbors_algorithm</a:t>
            </a:r>
          </a:p>
        </p:txBody>
      </p:sp>
      <p:sp>
        <p:nvSpPr>
          <p:cNvPr id="10" name="矩形 9"/>
          <p:cNvSpPr/>
          <p:nvPr/>
        </p:nvSpPr>
        <p:spPr>
          <a:xfrm>
            <a:off x="3609050" y="5315830"/>
            <a:ext cx="6384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6"/>
              </a:rPr>
              <a:t>vision.stanford.edu/teaching/cs231n-demos/</a:t>
            </a:r>
            <a:r>
              <a:rPr lang="en-US" altLang="zh-CN" dirty="0" err="1">
                <a:hlinkClick r:id="rId6"/>
              </a:rPr>
              <a:t>knn</a:t>
            </a:r>
            <a:r>
              <a:rPr lang="en-US" altLang="zh-CN" dirty="0">
                <a:hlinkClick r:id="rId6"/>
              </a:rPr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828" y="1952626"/>
            <a:ext cx="8528349" cy="402280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6318751" y="1042617"/>
            <a:ext cx="4139699" cy="10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For every test image (first column), examples of nearest neighbors in rows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831777" y="960902"/>
            <a:ext cx="8528399" cy="10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/>
              <a:t>10</a:t>
            </a:r>
            <a:r>
              <a:rPr lang="en" dirty="0"/>
              <a:t> labels </a:t>
            </a:r>
          </a:p>
          <a:p>
            <a:r>
              <a:rPr lang="en" b="1" dirty="0"/>
              <a:t>50,000</a:t>
            </a:r>
            <a:r>
              <a:rPr lang="en" dirty="0"/>
              <a:t> training images</a:t>
            </a:r>
          </a:p>
          <a:p>
            <a:r>
              <a:rPr lang="en" b="1" dirty="0"/>
              <a:t>10,000 </a:t>
            </a:r>
            <a:r>
              <a:rPr lang="en" dirty="0"/>
              <a:t>test images.</a:t>
            </a:r>
          </a:p>
        </p:txBody>
      </p:sp>
      <p:sp>
        <p:nvSpPr>
          <p:cNvPr id="6" name="Shape 181"/>
          <p:cNvSpPr txBox="1"/>
          <p:nvPr/>
        </p:nvSpPr>
        <p:spPr>
          <a:xfrm>
            <a:off x="1821751" y="88817"/>
            <a:ext cx="8528399" cy="7874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Example dataset: CIFAR-10</a:t>
            </a:r>
          </a:p>
        </p:txBody>
      </p:sp>
    </p:spTree>
    <p:extLst>
      <p:ext uri="{BB962C8B-B14F-4D97-AF65-F5344CB8AC3E}">
        <p14:creationId xmlns:p14="http://schemas.microsoft.com/office/powerpoint/2010/main" val="238819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1899300" y="3791368"/>
            <a:ext cx="7412100" cy="167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Q: what is the accuracy of the nearest neighbor classifier on the training data, when using the Euclidean distance?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300" y="965085"/>
            <a:ext cx="2820100" cy="247968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1715301" y="159068"/>
            <a:ext cx="2762699" cy="54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>
                <a:solidFill>
                  <a:schemeClr val="bg1"/>
                </a:solidFill>
              </a:rPr>
              <a:t>the data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50" y="965082"/>
            <a:ext cx="2817624" cy="247343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4675451" y="159068"/>
            <a:ext cx="2817599" cy="54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>
                <a:solidFill>
                  <a:schemeClr val="bg1"/>
                </a:solidFill>
              </a:rPr>
              <a:t>NN classifier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6600" y="965083"/>
            <a:ext cx="2820106" cy="247343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7656602" y="166030"/>
            <a:ext cx="2819999" cy="54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</a:rPr>
              <a:t>5-NN classifier</a:t>
            </a:r>
          </a:p>
        </p:txBody>
      </p:sp>
    </p:spTree>
    <p:extLst>
      <p:ext uri="{BB962C8B-B14F-4D97-AF65-F5344CB8AC3E}">
        <p14:creationId xmlns:p14="http://schemas.microsoft.com/office/powerpoint/2010/main" val="31039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057400" y="1162051"/>
            <a:ext cx="8229600" cy="50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Skeletons and Cylinders: Marr and Nishihara 1978: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Tom </a:t>
            </a:r>
            <a:r>
              <a:rPr lang="en-US" dirty="0" err="1"/>
              <a:t>Binford</a:t>
            </a:r>
            <a:r>
              <a:rPr lang="en-US" dirty="0"/>
              <a:t>, generalized</a:t>
            </a:r>
            <a:br>
              <a:rPr lang="en-US" dirty="0"/>
            </a:br>
            <a:r>
              <a:rPr lang="en-US" dirty="0"/>
              <a:t>cylinders 1971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Computer Vision - Shape description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38852"/>
            <a:ext cx="1858290" cy="263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Image result for generalized cylinders binfor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t="13889" b="21443"/>
          <a:stretch/>
        </p:blipFill>
        <p:spPr bwMode="auto">
          <a:xfrm>
            <a:off x="5934075" y="3864967"/>
            <a:ext cx="4648201" cy="260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the 2 1/2 sketch mar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6" y="1843602"/>
            <a:ext cx="3019425" cy="195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1899300" y="3791368"/>
            <a:ext cx="7412100" cy="167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Q2: what is the accuracy of the </a:t>
            </a:r>
            <a:r>
              <a:rPr lang="en" sz="3000" b="1"/>
              <a:t>k-</a:t>
            </a:r>
            <a:r>
              <a:rPr lang="en" sz="3000"/>
              <a:t>nearest neighbor classifier on the training data?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300" y="955560"/>
            <a:ext cx="2820100" cy="247968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1715301" y="159068"/>
            <a:ext cx="2762699" cy="54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>
                <a:solidFill>
                  <a:schemeClr val="bg1"/>
                </a:solidFill>
              </a:rPr>
              <a:t>the data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50" y="955557"/>
            <a:ext cx="2817624" cy="2473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4675451" y="159068"/>
            <a:ext cx="2817599" cy="54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>
                <a:solidFill>
                  <a:schemeClr val="bg1"/>
                </a:solidFill>
              </a:rPr>
              <a:t>NN classifier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6600" y="955558"/>
            <a:ext cx="2820106" cy="2473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7656602" y="166030"/>
            <a:ext cx="2819999" cy="54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>
                <a:solidFill>
                  <a:schemeClr val="bg1"/>
                </a:solidFill>
              </a:rPr>
              <a:t>5-NN classifier</a:t>
            </a:r>
          </a:p>
        </p:txBody>
      </p:sp>
    </p:spTree>
    <p:extLst>
      <p:ext uri="{BB962C8B-B14F-4D97-AF65-F5344CB8AC3E}">
        <p14:creationId xmlns:p14="http://schemas.microsoft.com/office/powerpoint/2010/main" val="12541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2015.cnblogs.com/blog/890966/201611/890966-20161122180347831-15856457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75" y="1416790"/>
            <a:ext cx="4091305" cy="370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909147" y="5453149"/>
            <a:ext cx="6519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k</a:t>
            </a:r>
            <a:r>
              <a:rPr lang="zh-CN" altLang="en-US" dirty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值设置过小会降低分类精度；若设置过大且测试样本属于训练集中包含数据较少的类，则会增加噪声，降低分类效果</a:t>
            </a:r>
            <a:endParaRPr lang="zh-CN" altLang="en-US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850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2296227" y="978067"/>
            <a:ext cx="7826999" cy="435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What is the best </a:t>
            </a:r>
            <a:r>
              <a:rPr lang="en" sz="3000" b="1"/>
              <a:t>distance</a:t>
            </a:r>
            <a:r>
              <a:rPr lang="en" sz="3000"/>
              <a:t> to use?</a:t>
            </a:r>
          </a:p>
          <a:p>
            <a:r>
              <a:rPr lang="en" sz="3000"/>
              <a:t>What is the best value of </a:t>
            </a:r>
            <a:r>
              <a:rPr lang="en" sz="3000" b="1"/>
              <a:t>k</a:t>
            </a:r>
            <a:r>
              <a:rPr lang="en" sz="3000"/>
              <a:t> to use?</a:t>
            </a:r>
          </a:p>
          <a:p>
            <a:endParaRPr sz="3000"/>
          </a:p>
          <a:p>
            <a:r>
              <a:rPr lang="en" sz="3000"/>
              <a:t>i.e. how do we set the </a:t>
            </a:r>
            <a:r>
              <a:rPr lang="en" sz="3000" b="1"/>
              <a:t>hyperparameters</a:t>
            </a:r>
            <a:r>
              <a:rPr lang="en" sz="3000"/>
              <a:t>?</a:t>
            </a:r>
          </a:p>
        </p:txBody>
      </p:sp>
      <p:sp>
        <p:nvSpPr>
          <p:cNvPr id="3" name="Shape 336"/>
          <p:cNvSpPr txBox="1"/>
          <p:nvPr/>
        </p:nvSpPr>
        <p:spPr>
          <a:xfrm>
            <a:off x="2010645" y="142504"/>
            <a:ext cx="8951423" cy="92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Hyperparameter tuning:</a:t>
            </a:r>
          </a:p>
        </p:txBody>
      </p:sp>
    </p:spTree>
    <p:extLst>
      <p:ext uri="{BB962C8B-B14F-4D97-AF65-F5344CB8AC3E}">
        <p14:creationId xmlns:p14="http://schemas.microsoft.com/office/powerpoint/2010/main" val="126612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325" y="2330101"/>
            <a:ext cx="7905750" cy="1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1946025" y="2877167"/>
            <a:ext cx="8209500" cy="13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324" name="Shape 324"/>
          <p:cNvCxnSpPr/>
          <p:nvPr/>
        </p:nvCxnSpPr>
        <p:spPr>
          <a:xfrm rot="10800000" flipH="1">
            <a:off x="4940450" y="1367565"/>
            <a:ext cx="4330800" cy="804000"/>
          </a:xfrm>
          <a:prstGeom prst="bentConnector3">
            <a:avLst>
              <a:gd name="adj1" fmla="val -23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5" name="Shape 325"/>
          <p:cNvCxnSpPr/>
          <p:nvPr/>
        </p:nvCxnSpPr>
        <p:spPr>
          <a:xfrm>
            <a:off x="9261225" y="1381102"/>
            <a:ext cx="0" cy="7099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6" name="Shape 326"/>
          <p:cNvSpPr txBox="1"/>
          <p:nvPr/>
        </p:nvSpPr>
        <p:spPr>
          <a:xfrm>
            <a:off x="1946027" y="127333"/>
            <a:ext cx="8038049" cy="672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Try out what hyperparameters work best on test set.</a:t>
            </a:r>
          </a:p>
          <a:p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325" y="2890637"/>
            <a:ext cx="7905750" cy="1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1926450" y="3418512"/>
            <a:ext cx="8209500" cy="13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334" name="Shape 334"/>
          <p:cNvCxnSpPr/>
          <p:nvPr/>
        </p:nvCxnSpPr>
        <p:spPr>
          <a:xfrm rot="10800000" flipH="1">
            <a:off x="4940450" y="1928101"/>
            <a:ext cx="4330800" cy="804000"/>
          </a:xfrm>
          <a:prstGeom prst="bentConnector3">
            <a:avLst>
              <a:gd name="adj1" fmla="val -23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5" name="Shape 335"/>
          <p:cNvCxnSpPr/>
          <p:nvPr/>
        </p:nvCxnSpPr>
        <p:spPr>
          <a:xfrm>
            <a:off x="9261225" y="1941638"/>
            <a:ext cx="0" cy="7099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6" name="Shape 336"/>
          <p:cNvSpPr txBox="1"/>
          <p:nvPr/>
        </p:nvSpPr>
        <p:spPr>
          <a:xfrm>
            <a:off x="2078326" y="251158"/>
            <a:ext cx="8951423" cy="4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Trying out what hyperparameters work best on test set:</a:t>
            </a:r>
          </a:p>
          <a:p>
            <a:endParaRPr lang="en" dirty="0"/>
          </a:p>
          <a:p>
            <a:r>
              <a:rPr lang="en" sz="2000" dirty="0">
                <a:solidFill>
                  <a:srgbClr val="FF0000"/>
                </a:solidFill>
              </a:rPr>
              <a:t>Very bad idea. The test set is a proxy for the generalization performance!</a:t>
            </a:r>
          </a:p>
          <a:p>
            <a:r>
              <a:rPr lang="en" sz="2000" dirty="0">
                <a:solidFill>
                  <a:srgbClr val="FF0000"/>
                </a:solidFill>
              </a:rPr>
              <a:t>Use only </a:t>
            </a:r>
            <a:r>
              <a:rPr lang="en" sz="2000" b="1" dirty="0">
                <a:solidFill>
                  <a:srgbClr val="FF0000"/>
                </a:solidFill>
              </a:rPr>
              <a:t>VERY SPARINGLY,</a:t>
            </a:r>
            <a:r>
              <a:rPr lang="en" sz="2000" dirty="0">
                <a:solidFill>
                  <a:srgbClr val="FF0000"/>
                </a:solidFill>
              </a:rPr>
              <a:t> at the end.</a:t>
            </a:r>
          </a:p>
        </p:txBody>
      </p:sp>
    </p:spTree>
    <p:extLst>
      <p:ext uri="{BB962C8B-B14F-4D97-AF65-F5344CB8AC3E}">
        <p14:creationId xmlns:p14="http://schemas.microsoft.com/office/powerpoint/2010/main" val="17877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325" y="2330101"/>
            <a:ext cx="7905750" cy="1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6277702" y="4645700"/>
            <a:ext cx="3989099" cy="10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1C232"/>
                </a:solidFill>
              </a:rPr>
              <a:t>      Validation data</a:t>
            </a:r>
          </a:p>
          <a:p>
            <a:r>
              <a:rPr lang="en"/>
              <a:t>use to tune hyperparameters</a:t>
            </a:r>
          </a:p>
          <a:p>
            <a:endParaRPr/>
          </a:p>
        </p:txBody>
      </p:sp>
      <p:cxnSp>
        <p:nvCxnSpPr>
          <p:cNvPr id="344" name="Shape 344"/>
          <p:cNvCxnSpPr/>
          <p:nvPr/>
        </p:nvCxnSpPr>
        <p:spPr>
          <a:xfrm rot="10800000">
            <a:off x="7904700" y="3992835"/>
            <a:ext cx="0" cy="6963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hape 336"/>
          <p:cNvSpPr txBox="1"/>
          <p:nvPr/>
        </p:nvSpPr>
        <p:spPr>
          <a:xfrm>
            <a:off x="2078325" y="95004"/>
            <a:ext cx="8951423" cy="6249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Validation Set:</a:t>
            </a:r>
          </a:p>
        </p:txBody>
      </p:sp>
    </p:spTree>
    <p:extLst>
      <p:ext uri="{BB962C8B-B14F-4D97-AF65-F5344CB8AC3E}">
        <p14:creationId xmlns:p14="http://schemas.microsoft.com/office/powerpoint/2010/main" val="161356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826" y="2557402"/>
            <a:ext cx="7905750" cy="1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6277702" y="4645700"/>
            <a:ext cx="3989099" cy="10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Cross-validation</a:t>
            </a:r>
          </a:p>
          <a:p>
            <a:r>
              <a:rPr lang="en"/>
              <a:t>cycle through the choice of which fold is the validation fold, average results.</a:t>
            </a:r>
          </a:p>
        </p:txBody>
      </p:sp>
      <p:cxnSp>
        <p:nvCxnSpPr>
          <p:cNvPr id="352" name="Shape 352"/>
          <p:cNvCxnSpPr/>
          <p:nvPr/>
        </p:nvCxnSpPr>
        <p:spPr>
          <a:xfrm rot="10800000">
            <a:off x="7904700" y="3992835"/>
            <a:ext cx="0" cy="696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3" name="Shape 353"/>
          <p:cNvCxnSpPr/>
          <p:nvPr/>
        </p:nvCxnSpPr>
        <p:spPr>
          <a:xfrm rot="10800000">
            <a:off x="6770674" y="4080099"/>
            <a:ext cx="202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4" name="Shape 354"/>
          <p:cNvCxnSpPr/>
          <p:nvPr/>
        </p:nvCxnSpPr>
        <p:spPr>
          <a:xfrm rot="10800000">
            <a:off x="5565527" y="4002932"/>
            <a:ext cx="627899" cy="7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5" name="Shape 355"/>
          <p:cNvCxnSpPr/>
          <p:nvPr/>
        </p:nvCxnSpPr>
        <p:spPr>
          <a:xfrm rot="10800000">
            <a:off x="4020999" y="3983665"/>
            <a:ext cx="1862100" cy="12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6" name="Shape 356"/>
          <p:cNvCxnSpPr/>
          <p:nvPr/>
        </p:nvCxnSpPr>
        <p:spPr>
          <a:xfrm rot="10800000">
            <a:off x="2866499" y="4051302"/>
            <a:ext cx="2973300" cy="1577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336"/>
          <p:cNvSpPr txBox="1"/>
          <p:nvPr/>
        </p:nvSpPr>
        <p:spPr>
          <a:xfrm>
            <a:off x="2010645" y="142504"/>
            <a:ext cx="8951423" cy="92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Validation Set:</a:t>
            </a:r>
          </a:p>
        </p:txBody>
      </p:sp>
      <p:sp>
        <p:nvSpPr>
          <p:cNvPr id="2" name="矩形 1"/>
          <p:cNvSpPr/>
          <p:nvPr/>
        </p:nvSpPr>
        <p:spPr>
          <a:xfrm>
            <a:off x="2167627" y="1336152"/>
            <a:ext cx="4160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K-fold cross validation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7518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6955352" y="1156717"/>
            <a:ext cx="4692899" cy="11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Example of</a:t>
            </a:r>
          </a:p>
          <a:p>
            <a:r>
              <a:rPr lang="en" dirty="0"/>
              <a:t>5-fold cross-validation</a:t>
            </a:r>
          </a:p>
          <a:p>
            <a:r>
              <a:rPr lang="en" dirty="0"/>
              <a:t>for the value of </a:t>
            </a:r>
            <a:r>
              <a:rPr lang="en" b="1" dirty="0"/>
              <a:t>k</a:t>
            </a:r>
            <a:r>
              <a:rPr lang="zh-CN" altLang="en-US" b="1" dirty="0"/>
              <a:t>（</a:t>
            </a:r>
            <a:r>
              <a:rPr lang="en-US" altLang="zh-CN" b="1" dirty="0"/>
              <a:t>nearest </a:t>
            </a:r>
            <a:r>
              <a:rPr lang="zh-CN" altLang="en-US" b="1" dirty="0"/>
              <a:t>）</a:t>
            </a:r>
            <a:r>
              <a:rPr lang="en" b="1" dirty="0"/>
              <a:t>.</a:t>
            </a:r>
          </a:p>
          <a:p>
            <a:endParaRPr b="1" dirty="0"/>
          </a:p>
          <a:p>
            <a:r>
              <a:rPr lang="en" dirty="0"/>
              <a:t>Each point: single</a:t>
            </a:r>
          </a:p>
          <a:p>
            <a:r>
              <a:rPr lang="en" dirty="0"/>
              <a:t>outcome. </a:t>
            </a:r>
          </a:p>
          <a:p>
            <a:endParaRPr dirty="0"/>
          </a:p>
          <a:p>
            <a:r>
              <a:rPr lang="en" dirty="0"/>
              <a:t>The line goes</a:t>
            </a:r>
          </a:p>
          <a:p>
            <a:r>
              <a:rPr lang="en" dirty="0"/>
              <a:t>through the mean, bars</a:t>
            </a:r>
          </a:p>
          <a:p>
            <a:r>
              <a:rPr lang="en" dirty="0"/>
              <a:t>indicated standard</a:t>
            </a:r>
          </a:p>
          <a:p>
            <a:r>
              <a:rPr lang="en" dirty="0"/>
              <a:t>deviation</a:t>
            </a:r>
          </a:p>
          <a:p>
            <a:endParaRPr dirty="0"/>
          </a:p>
          <a:p>
            <a:r>
              <a:rPr lang="en" dirty="0">
                <a:solidFill>
                  <a:srgbClr val="FF0000"/>
                </a:solidFill>
              </a:rPr>
              <a:t>(Seems that k ~= 7 works best</a:t>
            </a:r>
          </a:p>
          <a:p>
            <a:r>
              <a:rPr lang="en" dirty="0">
                <a:solidFill>
                  <a:srgbClr val="FF0000"/>
                </a:solidFill>
              </a:rPr>
              <a:t>for this data)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749" y="870968"/>
            <a:ext cx="4731377" cy="49193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Shape 364"/>
          <p:cNvCxnSpPr/>
          <p:nvPr/>
        </p:nvCxnSpPr>
        <p:spPr>
          <a:xfrm>
            <a:off x="3255036" y="1068779"/>
            <a:ext cx="0" cy="485032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Shape 336"/>
          <p:cNvSpPr txBox="1"/>
          <p:nvPr/>
        </p:nvSpPr>
        <p:spPr>
          <a:xfrm>
            <a:off x="2010645" y="142504"/>
            <a:ext cx="8951423" cy="92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Hyperparameter tuning:</a:t>
            </a:r>
          </a:p>
        </p:txBody>
      </p:sp>
    </p:spTree>
    <p:extLst>
      <p:ext uri="{BB962C8B-B14F-4D97-AF65-F5344CB8AC3E}">
        <p14:creationId xmlns:p14="http://schemas.microsoft.com/office/powerpoint/2010/main" val="1974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/>
        </p:nvSpPr>
        <p:spPr>
          <a:xfrm>
            <a:off x="1906502" y="228601"/>
            <a:ext cx="8111999" cy="1311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k-Nearest Neighbor on images </a:t>
            </a:r>
            <a:r>
              <a:rPr lang="en" sz="3200" b="1" dirty="0">
                <a:solidFill>
                  <a:schemeClr val="bg1"/>
                </a:solidFill>
              </a:rPr>
              <a:t>never used.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2029200" y="1154733"/>
            <a:ext cx="7845000" cy="166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19100" indent="-342900"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terrible performance at test time</a:t>
            </a:r>
          </a:p>
          <a:p>
            <a:pPr marL="419100" indent="-342900"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distance metrics on level of whole images can be very unintuitive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52" y="2819533"/>
            <a:ext cx="7153275" cy="2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3199202" y="5498833"/>
            <a:ext cx="6244799" cy="3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(all 3 images have same L2 distance to the one on the left)</a:t>
            </a:r>
          </a:p>
        </p:txBody>
      </p:sp>
      <p:sp>
        <p:nvSpPr>
          <p:cNvPr id="4" name="七边形 3"/>
          <p:cNvSpPr/>
          <p:nvPr/>
        </p:nvSpPr>
        <p:spPr>
          <a:xfrm>
            <a:off x="9561060" y="634820"/>
            <a:ext cx="1059180" cy="904914"/>
          </a:xfrm>
          <a:prstGeom prst="hept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WHY?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66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588" y="1627682"/>
            <a:ext cx="8528349" cy="4020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21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057400" y="1038226"/>
            <a:ext cx="8229600" cy="521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ACRONYM (Brooks 1982) matching with generalized cylinders + search!: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Computer Vision - Shape matching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utoShape 2" descr="Image result for rod brooks acronym system generalized cylinders"/>
          <p:cNvSpPr>
            <a:spLocks noChangeAspect="1" noChangeArrowheads="1"/>
          </p:cNvSpPr>
          <p:nvPr/>
        </p:nvSpPr>
        <p:spPr bwMode="auto">
          <a:xfrm>
            <a:off x="1679576" y="-1173163"/>
            <a:ext cx="1857375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rod brooks acronym system generalized cylinders"/>
          <p:cNvSpPr>
            <a:spLocks noChangeAspect="1" noChangeArrowheads="1"/>
          </p:cNvSpPr>
          <p:nvPr/>
        </p:nvSpPr>
        <p:spPr bwMode="auto">
          <a:xfrm>
            <a:off x="1831976" y="-1020763"/>
            <a:ext cx="1857375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637" y="1847850"/>
            <a:ext cx="5847236" cy="46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6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604377" y="174167"/>
            <a:ext cx="8933099" cy="9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2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702130" y="1009404"/>
            <a:ext cx="8684570" cy="48185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/>
              <a:t>Image Classification:</a:t>
            </a:r>
            <a:r>
              <a:rPr lang="en" sz="2400" dirty="0"/>
              <a:t> given a </a:t>
            </a:r>
            <a:r>
              <a:rPr lang="en" sz="2400" b="1" dirty="0"/>
              <a:t>Training Set</a:t>
            </a:r>
            <a:r>
              <a:rPr lang="en" sz="2400" dirty="0"/>
              <a:t> of labeled images, predict labels on </a:t>
            </a:r>
            <a:r>
              <a:rPr lang="en" sz="2400" b="1" dirty="0"/>
              <a:t>Test Set</a:t>
            </a:r>
            <a:r>
              <a:rPr lang="en" sz="2400" dirty="0"/>
              <a:t>. Common to report the </a:t>
            </a:r>
            <a:r>
              <a:rPr lang="en" sz="2400" b="1" dirty="0"/>
              <a:t>Accuracy</a:t>
            </a:r>
            <a:r>
              <a:rPr lang="en" sz="2400" dirty="0"/>
              <a:t> of predictions (fraction of correct predictions)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We introduced the </a:t>
            </a:r>
            <a:r>
              <a:rPr lang="en" sz="2400" b="1" dirty="0"/>
              <a:t>k-Nearest Neighbor Classifier</a:t>
            </a:r>
            <a:r>
              <a:rPr lang="en" sz="2400" dirty="0"/>
              <a:t>, which predicts labels based on nearest images in the training set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We saw that the choice of distance and the value of k are </a:t>
            </a:r>
            <a:r>
              <a:rPr lang="en" sz="2400" b="1" dirty="0"/>
              <a:t>hyperparameters</a:t>
            </a:r>
            <a:r>
              <a:rPr lang="en" sz="2400" dirty="0"/>
              <a:t> that are tuned using a </a:t>
            </a:r>
            <a:r>
              <a:rPr lang="en" sz="2400" b="1" dirty="0"/>
              <a:t>validation set</a:t>
            </a:r>
            <a:r>
              <a:rPr lang="en" sz="2400" dirty="0"/>
              <a:t>, or through </a:t>
            </a:r>
            <a:r>
              <a:rPr lang="en" sz="2400" b="1" dirty="0"/>
              <a:t>cross-validation</a:t>
            </a:r>
            <a:r>
              <a:rPr lang="en" sz="2400" dirty="0"/>
              <a:t> if the size of the data is small.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Once the best set of hyperparameters is chosen, the classifier is evaluated once on the test set, and reported as the performance of kNN on that data.</a:t>
            </a:r>
          </a:p>
        </p:txBody>
      </p:sp>
    </p:spTree>
    <p:extLst>
      <p:ext uri="{BB962C8B-B14F-4D97-AF65-F5344CB8AC3E}">
        <p14:creationId xmlns:p14="http://schemas.microsoft.com/office/powerpoint/2010/main" val="13481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7591" y="2583712"/>
            <a:ext cx="477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Linear Classification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603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805102" y="198433"/>
            <a:ext cx="8515799" cy="10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Recall from last time…</a:t>
            </a:r>
            <a:r>
              <a:rPr lang="en" sz="2400" dirty="0">
                <a:solidFill>
                  <a:schemeClr val="bg1"/>
                </a:solidFill>
              </a:rPr>
              <a:t>   Challenges in Visual Recognition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1805098" y="1702389"/>
            <a:ext cx="2544535" cy="1748073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452" y="1625234"/>
            <a:ext cx="1752741" cy="174806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2193675" y="1036433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Camera pose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4541775" y="1036433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Illumination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6562249" y="1646268"/>
            <a:ext cx="1284998" cy="174806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6562250" y="994700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Deformation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450" y="1646268"/>
            <a:ext cx="1752750" cy="175049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8382250" y="1036433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Occlusion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0644" y="4274002"/>
            <a:ext cx="1918225" cy="168756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3329950" y="3626833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Background clutter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2150" y="3988217"/>
            <a:ext cx="1918224" cy="191824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5971950" y="3570567"/>
            <a:ext cx="2348100" cy="2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Intraclass variation</a:t>
            </a:r>
          </a:p>
        </p:txBody>
      </p:sp>
    </p:spTree>
    <p:extLst>
      <p:ext uri="{BB962C8B-B14F-4D97-AF65-F5344CB8AC3E}">
        <p14:creationId xmlns:p14="http://schemas.microsoft.com/office/powerpoint/2010/main" val="37753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4294967295"/>
          </p:nvPr>
        </p:nvSpPr>
        <p:spPr>
          <a:xfrm>
            <a:off x="8027291" y="6223800"/>
            <a:ext cx="548699" cy="524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53</a:t>
            </a:fld>
            <a:endParaRPr lang="en"/>
          </a:p>
        </p:txBody>
      </p:sp>
      <p:sp>
        <p:nvSpPr>
          <p:cNvPr id="74" name="Shape 74"/>
          <p:cNvSpPr txBox="1"/>
          <p:nvPr/>
        </p:nvSpPr>
        <p:spPr>
          <a:xfrm>
            <a:off x="1805102" y="198433"/>
            <a:ext cx="8515799" cy="10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Recall from last time… </a:t>
            </a:r>
            <a:r>
              <a:rPr lang="en" sz="2400" dirty="0">
                <a:solidFill>
                  <a:schemeClr val="bg1"/>
                </a:solidFill>
              </a:rPr>
              <a:t>  data-driven approach, kNN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625" y="1057967"/>
            <a:ext cx="2477424" cy="251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427" y="1399702"/>
            <a:ext cx="6069675" cy="117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0211" y="2876400"/>
            <a:ext cx="2772900" cy="30006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Shape 78"/>
          <p:cNvGrpSpPr/>
          <p:nvPr/>
        </p:nvGrpSpPr>
        <p:grpSpPr>
          <a:xfrm>
            <a:off x="1806922" y="3688947"/>
            <a:ext cx="5739597" cy="1990225"/>
            <a:chOff x="120599" y="1699850"/>
            <a:chExt cx="8761406" cy="2278536"/>
          </a:xfrm>
        </p:grpSpPr>
        <p:pic>
          <p:nvPicPr>
            <p:cNvPr id="79" name="Shape 7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0600" y="2118625"/>
              <a:ext cx="2820100" cy="1859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Shape 80"/>
            <p:cNvSpPr txBox="1"/>
            <p:nvPr/>
          </p:nvSpPr>
          <p:spPr>
            <a:xfrm>
              <a:off x="120599" y="1699850"/>
              <a:ext cx="2762699" cy="405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/>
                <a:t>the data</a:t>
              </a:r>
            </a:p>
          </p:txBody>
        </p:sp>
        <p:pic>
          <p:nvPicPr>
            <p:cNvPr id="81" name="Shape 8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80750" y="2118624"/>
              <a:ext cx="2817624" cy="1855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 txBox="1"/>
            <p:nvPr/>
          </p:nvSpPr>
          <p:spPr>
            <a:xfrm>
              <a:off x="3080749" y="1699850"/>
              <a:ext cx="2817599" cy="405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/>
                <a:t>NN classifier</a:t>
              </a:r>
            </a:p>
          </p:txBody>
        </p:sp>
        <p:pic>
          <p:nvPicPr>
            <p:cNvPr id="83" name="Shape 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61900" y="2118625"/>
              <a:ext cx="2820106" cy="1855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Shape 84"/>
            <p:cNvSpPr txBox="1"/>
            <p:nvPr/>
          </p:nvSpPr>
          <p:spPr>
            <a:xfrm>
              <a:off x="6061900" y="1705071"/>
              <a:ext cx="2819999" cy="405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/>
                <a:t>5-NN classifier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765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075" y="1016001"/>
            <a:ext cx="5909924" cy="510966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7550113" y="1599558"/>
            <a:ext cx="3353099" cy="10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/>
              <a:t>CIFAR-10</a:t>
            </a:r>
          </a:p>
          <a:p>
            <a:r>
              <a:rPr lang="en" b="1" dirty="0"/>
              <a:t>10</a:t>
            </a:r>
            <a:r>
              <a:rPr lang="en" dirty="0"/>
              <a:t> labels </a:t>
            </a:r>
          </a:p>
          <a:p>
            <a:r>
              <a:rPr lang="en" b="1" dirty="0"/>
              <a:t>50,000</a:t>
            </a:r>
            <a:r>
              <a:rPr lang="en" dirty="0"/>
              <a:t> training images</a:t>
            </a:r>
          </a:p>
          <a:p>
            <a:r>
              <a:rPr lang="en" dirty="0"/>
              <a:t>   each image is </a:t>
            </a:r>
            <a:r>
              <a:rPr lang="en" b="1" dirty="0"/>
              <a:t>32x32x3</a:t>
            </a:r>
          </a:p>
          <a:p>
            <a:r>
              <a:rPr lang="en" b="1" dirty="0"/>
              <a:t>10,000 </a:t>
            </a:r>
            <a:r>
              <a:rPr lang="en" dirty="0"/>
              <a:t>test images.</a:t>
            </a:r>
          </a:p>
        </p:txBody>
      </p:sp>
      <p:sp>
        <p:nvSpPr>
          <p:cNvPr id="5" name="Shape 446"/>
          <p:cNvSpPr txBox="1"/>
          <p:nvPr/>
        </p:nvSpPr>
        <p:spPr>
          <a:xfrm>
            <a:off x="1713000" y="168002"/>
            <a:ext cx="8334111" cy="9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Image Classification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23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3"/>
          <a:stretch/>
        </p:blipFill>
        <p:spPr bwMode="auto">
          <a:xfrm>
            <a:off x="2430780" y="1018443"/>
            <a:ext cx="7346950" cy="404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727792" y="122453"/>
            <a:ext cx="3852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Linear Classification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8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g0.baidu.com/it/u=3449229555,2750728697&amp;fm=253&amp;fmt=auto&amp;app=138&amp;f=JPG?w=361&amp;h=4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616" y="1204595"/>
            <a:ext cx="3438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727792" y="122453"/>
            <a:ext cx="3852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Linear Classification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29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1713000" y="168002"/>
            <a:ext cx="3960000" cy="9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Parametric approach</a:t>
            </a:r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350" y="2298017"/>
            <a:ext cx="10096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2092477" y="3877968"/>
            <a:ext cx="3328799" cy="41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[32x32x3]</a:t>
            </a:r>
          </a:p>
          <a:p>
            <a:r>
              <a:rPr lang="en" sz="2400"/>
              <a:t>array of numbers 0...1</a:t>
            </a:r>
          </a:p>
          <a:p>
            <a:r>
              <a:rPr lang="en" sz="2400"/>
              <a:t>(3072 numbers total)</a:t>
            </a:r>
          </a:p>
        </p:txBody>
      </p:sp>
      <p:cxnSp>
        <p:nvCxnSpPr>
          <p:cNvPr id="449" name="Shape 449"/>
          <p:cNvCxnSpPr/>
          <p:nvPr/>
        </p:nvCxnSpPr>
        <p:spPr>
          <a:xfrm>
            <a:off x="3948077" y="3026900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50" name="Shape 450"/>
          <p:cNvSpPr txBox="1"/>
          <p:nvPr/>
        </p:nvSpPr>
        <p:spPr>
          <a:xfrm>
            <a:off x="5040275" y="2196433"/>
            <a:ext cx="13632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4457975" y="1615502"/>
            <a:ext cx="1270200" cy="41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image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5613575" y="1615502"/>
            <a:ext cx="1926000" cy="41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x="7853352" y="2430300"/>
            <a:ext cx="2662199" cy="10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10</a:t>
            </a:r>
            <a:r>
              <a:rPr lang="en" sz="2400"/>
              <a:t> numbers, indicating class scores</a:t>
            </a:r>
          </a:p>
        </p:txBody>
      </p:sp>
    </p:spTree>
    <p:extLst>
      <p:ext uri="{BB962C8B-B14F-4D97-AF65-F5344CB8AC3E}">
        <p14:creationId xmlns:p14="http://schemas.microsoft.com/office/powerpoint/2010/main" val="419215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/>
        </p:nvSpPr>
        <p:spPr>
          <a:xfrm>
            <a:off x="1713002" y="168002"/>
            <a:ext cx="8153999" cy="9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Parametric approach: </a:t>
            </a:r>
            <a:r>
              <a:rPr lang="en" sz="3200" b="1" dirty="0">
                <a:solidFill>
                  <a:schemeClr val="bg1"/>
                </a:solidFill>
              </a:rPr>
              <a:t>Linear classifier</a:t>
            </a:r>
          </a:p>
        </p:txBody>
      </p:sp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350" y="2298017"/>
            <a:ext cx="10096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2092477" y="3877968"/>
            <a:ext cx="3328799" cy="41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[32x32x3]</a:t>
            </a:r>
          </a:p>
          <a:p>
            <a:r>
              <a:rPr lang="en" sz="2400"/>
              <a:t>array of numbers 0...1</a:t>
            </a:r>
          </a:p>
        </p:txBody>
      </p:sp>
      <p:cxnSp>
        <p:nvCxnSpPr>
          <p:cNvPr id="462" name="Shape 462"/>
          <p:cNvCxnSpPr/>
          <p:nvPr/>
        </p:nvCxnSpPr>
        <p:spPr>
          <a:xfrm>
            <a:off x="3948077" y="3026900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3" name="Shape 463"/>
          <p:cNvSpPr txBox="1"/>
          <p:nvPr/>
        </p:nvSpPr>
        <p:spPr>
          <a:xfrm>
            <a:off x="7853352" y="2430300"/>
            <a:ext cx="2662199" cy="10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10</a:t>
            </a:r>
            <a:r>
              <a:rPr lang="en" sz="2400"/>
              <a:t> numbers, indicating class scores</a:t>
            </a:r>
          </a:p>
        </p:txBody>
      </p:sp>
      <p:pic>
        <p:nvPicPr>
          <p:cNvPr id="464" name="Shape 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462" y="1414635"/>
            <a:ext cx="2393324" cy="675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51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/>
        </p:nvSpPr>
        <p:spPr>
          <a:xfrm>
            <a:off x="1713002" y="168002"/>
            <a:ext cx="8153999" cy="9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Parametric approach: </a:t>
            </a:r>
            <a:r>
              <a:rPr lang="en" sz="3200" b="1" dirty="0">
                <a:solidFill>
                  <a:schemeClr val="bg1"/>
                </a:solidFill>
              </a:rPr>
              <a:t>Linear classifier</a:t>
            </a:r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350" y="2298017"/>
            <a:ext cx="10096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 txBox="1"/>
          <p:nvPr/>
        </p:nvSpPr>
        <p:spPr>
          <a:xfrm>
            <a:off x="2092477" y="3877968"/>
            <a:ext cx="3328799" cy="41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[32x32x3]</a:t>
            </a:r>
          </a:p>
          <a:p>
            <a:r>
              <a:rPr lang="en" sz="2400"/>
              <a:t>array of numbers 0...1</a:t>
            </a:r>
          </a:p>
        </p:txBody>
      </p:sp>
      <p:cxnSp>
        <p:nvCxnSpPr>
          <p:cNvPr id="473" name="Shape 473"/>
          <p:cNvCxnSpPr/>
          <p:nvPr/>
        </p:nvCxnSpPr>
        <p:spPr>
          <a:xfrm>
            <a:off x="3948077" y="3026900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4" name="Shape 474"/>
          <p:cNvSpPr txBox="1"/>
          <p:nvPr/>
        </p:nvSpPr>
        <p:spPr>
          <a:xfrm>
            <a:off x="7853352" y="2430300"/>
            <a:ext cx="2662199" cy="10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10</a:t>
            </a:r>
            <a:r>
              <a:rPr lang="en" sz="2400"/>
              <a:t> numbers, indicating class scores</a:t>
            </a:r>
          </a:p>
        </p:txBody>
      </p:sp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462" y="1414635"/>
            <a:ext cx="2393324" cy="6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/>
          <p:nvPr/>
        </p:nvSpPr>
        <p:spPr>
          <a:xfrm>
            <a:off x="6734724" y="1587935"/>
            <a:ext cx="223200" cy="413599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7" name="Shape 477"/>
          <p:cNvSpPr txBox="1"/>
          <p:nvPr/>
        </p:nvSpPr>
        <p:spPr>
          <a:xfrm>
            <a:off x="7139900" y="1183600"/>
            <a:ext cx="14361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3072x1</a:t>
            </a:r>
          </a:p>
        </p:txBody>
      </p:sp>
      <p:sp>
        <p:nvSpPr>
          <p:cNvPr id="478" name="Shape 478"/>
          <p:cNvSpPr/>
          <p:nvPr/>
        </p:nvSpPr>
        <p:spPr>
          <a:xfrm>
            <a:off x="6301693" y="1476709"/>
            <a:ext cx="411299" cy="52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4564475" y="2011116"/>
            <a:ext cx="14361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38761D"/>
                </a:solidFill>
              </a:rPr>
              <a:t>10x1</a:t>
            </a:r>
          </a:p>
        </p:txBody>
      </p:sp>
      <p:sp>
        <p:nvSpPr>
          <p:cNvPr id="480" name="Shape 480"/>
          <p:cNvSpPr/>
          <p:nvPr/>
        </p:nvSpPr>
        <p:spPr>
          <a:xfrm>
            <a:off x="4512748" y="1414635"/>
            <a:ext cx="1361999" cy="675599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5996900" y="1996400"/>
            <a:ext cx="14361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FF0000"/>
                </a:solidFill>
              </a:rPr>
              <a:t>10x3072</a:t>
            </a:r>
          </a:p>
        </p:txBody>
      </p:sp>
      <p:cxnSp>
        <p:nvCxnSpPr>
          <p:cNvPr id="482" name="Shape 482"/>
          <p:cNvCxnSpPr/>
          <p:nvPr/>
        </p:nvCxnSpPr>
        <p:spPr>
          <a:xfrm>
            <a:off x="6648102" y="2742467"/>
            <a:ext cx="382499" cy="237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3" name="Shape 483"/>
          <p:cNvSpPr txBox="1"/>
          <p:nvPr/>
        </p:nvSpPr>
        <p:spPr>
          <a:xfrm>
            <a:off x="5825350" y="5008068"/>
            <a:ext cx="4005300" cy="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parameters, or “weights”</a:t>
            </a:r>
          </a:p>
        </p:txBody>
      </p:sp>
    </p:spTree>
    <p:extLst>
      <p:ext uri="{BB962C8B-B14F-4D97-AF65-F5344CB8AC3E}">
        <p14:creationId xmlns:p14="http://schemas.microsoft.com/office/powerpoint/2010/main" val="22447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019300" y="1104901"/>
            <a:ext cx="8229600" cy="5629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Turk and </a:t>
            </a:r>
            <a:r>
              <a:rPr lang="en-US" dirty="0" err="1"/>
              <a:t>Pentland</a:t>
            </a:r>
            <a:r>
              <a:rPr lang="en-US" dirty="0"/>
              <a:t> 1991: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A data-driven approach?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Computer Vision - </a:t>
            </a:r>
            <a:r>
              <a:rPr lang="en-US" sz="3600" dirty="0" err="1">
                <a:solidFill>
                  <a:schemeClr val="bg1"/>
                </a:solidFill>
              </a:rPr>
              <a:t>Eigenfaces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utoShape 2" descr="Image result for rod brooks acronym system generalized cylinders"/>
          <p:cNvSpPr>
            <a:spLocks noChangeAspect="1" noChangeArrowheads="1"/>
          </p:cNvSpPr>
          <p:nvPr/>
        </p:nvSpPr>
        <p:spPr bwMode="auto">
          <a:xfrm>
            <a:off x="1679576" y="-1173163"/>
            <a:ext cx="1857375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rod brooks acronym system generalized cylinders"/>
          <p:cNvSpPr>
            <a:spLocks noChangeAspect="1" noChangeArrowheads="1"/>
          </p:cNvSpPr>
          <p:nvPr/>
        </p:nvSpPr>
        <p:spPr bwMode="auto">
          <a:xfrm>
            <a:off x="1831976" y="-1020763"/>
            <a:ext cx="1857375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http://rduin.nl/manual/images/face_classification_fig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63" y="1672958"/>
            <a:ext cx="6399213" cy="3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/>
        </p:nvSpPr>
        <p:spPr>
          <a:xfrm>
            <a:off x="1713002" y="168002"/>
            <a:ext cx="8153999" cy="9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Parametric approach: </a:t>
            </a:r>
            <a:r>
              <a:rPr lang="en" sz="3200" b="1" dirty="0">
                <a:solidFill>
                  <a:schemeClr val="bg1"/>
                </a:solidFill>
              </a:rPr>
              <a:t>Linear classifier</a:t>
            </a:r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350" y="2298017"/>
            <a:ext cx="10096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2092477" y="3877968"/>
            <a:ext cx="3328799" cy="41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[32x32x3]</a:t>
            </a:r>
          </a:p>
          <a:p>
            <a:r>
              <a:rPr lang="en" sz="2400"/>
              <a:t>array of numbers 0...1</a:t>
            </a:r>
          </a:p>
        </p:txBody>
      </p:sp>
      <p:cxnSp>
        <p:nvCxnSpPr>
          <p:cNvPr id="492" name="Shape 492"/>
          <p:cNvCxnSpPr/>
          <p:nvPr/>
        </p:nvCxnSpPr>
        <p:spPr>
          <a:xfrm>
            <a:off x="3948077" y="3026900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3" name="Shape 493"/>
          <p:cNvSpPr txBox="1"/>
          <p:nvPr/>
        </p:nvSpPr>
        <p:spPr>
          <a:xfrm>
            <a:off x="7853352" y="2430300"/>
            <a:ext cx="2662199" cy="10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10</a:t>
            </a:r>
            <a:r>
              <a:rPr lang="en" sz="2400"/>
              <a:t> numbers, indicating class scores</a:t>
            </a:r>
          </a:p>
        </p:txBody>
      </p:sp>
      <p:pic>
        <p:nvPicPr>
          <p:cNvPr id="494" name="Shape 4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462" y="1414635"/>
            <a:ext cx="2393324" cy="6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6734724" y="1587935"/>
            <a:ext cx="223200" cy="413599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7139900" y="1183600"/>
            <a:ext cx="14361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3072x1</a:t>
            </a:r>
          </a:p>
        </p:txBody>
      </p:sp>
      <p:sp>
        <p:nvSpPr>
          <p:cNvPr id="497" name="Shape 497"/>
          <p:cNvSpPr/>
          <p:nvPr/>
        </p:nvSpPr>
        <p:spPr>
          <a:xfrm>
            <a:off x="6301693" y="1476709"/>
            <a:ext cx="411299" cy="52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8" name="Shape 498"/>
          <p:cNvSpPr txBox="1"/>
          <p:nvPr/>
        </p:nvSpPr>
        <p:spPr>
          <a:xfrm>
            <a:off x="4564475" y="2011116"/>
            <a:ext cx="14361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38761D"/>
                </a:solidFill>
              </a:rPr>
              <a:t>10x1</a:t>
            </a:r>
          </a:p>
        </p:txBody>
      </p:sp>
      <p:sp>
        <p:nvSpPr>
          <p:cNvPr id="499" name="Shape 499"/>
          <p:cNvSpPr/>
          <p:nvPr/>
        </p:nvSpPr>
        <p:spPr>
          <a:xfrm>
            <a:off x="4512748" y="1414635"/>
            <a:ext cx="1361999" cy="675599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0" name="Shape 500"/>
          <p:cNvSpPr txBox="1"/>
          <p:nvPr/>
        </p:nvSpPr>
        <p:spPr>
          <a:xfrm>
            <a:off x="5996900" y="1996400"/>
            <a:ext cx="14361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FF0000"/>
                </a:solidFill>
              </a:rPr>
              <a:t>10x3072</a:t>
            </a:r>
          </a:p>
        </p:txBody>
      </p:sp>
      <p:cxnSp>
        <p:nvCxnSpPr>
          <p:cNvPr id="501" name="Shape 501"/>
          <p:cNvCxnSpPr/>
          <p:nvPr/>
        </p:nvCxnSpPr>
        <p:spPr>
          <a:xfrm>
            <a:off x="6648102" y="2742467"/>
            <a:ext cx="382499" cy="237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2" name="Shape 502"/>
          <p:cNvSpPr txBox="1"/>
          <p:nvPr/>
        </p:nvSpPr>
        <p:spPr>
          <a:xfrm>
            <a:off x="5825350" y="5008068"/>
            <a:ext cx="4005300" cy="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parameters, or “weights”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8651052" y="1299202"/>
            <a:ext cx="1066799" cy="41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600"/>
              <a:t>(+b)</a:t>
            </a:r>
          </a:p>
        </p:txBody>
      </p:sp>
      <p:sp>
        <p:nvSpPr>
          <p:cNvPr id="504" name="Shape 504"/>
          <p:cNvSpPr/>
          <p:nvPr/>
        </p:nvSpPr>
        <p:spPr>
          <a:xfrm>
            <a:off x="8651052" y="1375902"/>
            <a:ext cx="751499" cy="675599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5" name="Shape 505"/>
          <p:cNvSpPr txBox="1"/>
          <p:nvPr/>
        </p:nvSpPr>
        <p:spPr>
          <a:xfrm>
            <a:off x="9402650" y="1414616"/>
            <a:ext cx="14361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9900FF"/>
                </a:solidFill>
              </a:rPr>
              <a:t>10x1</a:t>
            </a:r>
          </a:p>
        </p:txBody>
      </p:sp>
    </p:spTree>
    <p:extLst>
      <p:ext uri="{BB962C8B-B14F-4D97-AF65-F5344CB8AC3E}">
        <p14:creationId xmlns:p14="http://schemas.microsoft.com/office/powerpoint/2010/main" val="696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802" y="1352135"/>
            <a:ext cx="8816399" cy="4354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1778001" y="62002"/>
            <a:ext cx="8890075" cy="66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Example image with 4 pixels, and 3 classes </a:t>
            </a:r>
            <a:r>
              <a:rPr lang="en" sz="2400" dirty="0"/>
              <a:t>(</a:t>
            </a:r>
            <a:r>
              <a:rPr lang="en" sz="2400" dirty="0">
                <a:solidFill>
                  <a:srgbClr val="FF0000"/>
                </a:solidFill>
              </a:rPr>
              <a:t>cat</a:t>
            </a:r>
            <a:r>
              <a:rPr lang="en" sz="2400" dirty="0"/>
              <a:t>/</a:t>
            </a:r>
            <a:r>
              <a:rPr lang="en" sz="2400" dirty="0">
                <a:solidFill>
                  <a:srgbClr val="38761D"/>
                </a:solidFill>
              </a:rPr>
              <a:t>dog</a:t>
            </a:r>
            <a:r>
              <a:rPr lang="en" sz="2400" dirty="0"/>
              <a:t>/</a:t>
            </a:r>
            <a:r>
              <a:rPr lang="en" sz="2400" dirty="0">
                <a:solidFill>
                  <a:srgbClr val="0000FF"/>
                </a:solidFill>
              </a:rPr>
              <a:t>ship</a:t>
            </a:r>
            <a:r>
              <a:rPr lang="e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400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1792400" y="-93061"/>
            <a:ext cx="8229600" cy="9115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600" b="1" dirty="0">
                <a:solidFill>
                  <a:schemeClr val="bg1"/>
                </a:solidFill>
              </a:rPr>
              <a:t>Interpreting a Linear Classifier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576" y="1120267"/>
            <a:ext cx="3210200" cy="8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075" y="1120285"/>
            <a:ext cx="4552924" cy="461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6778000" y="2501900"/>
            <a:ext cx="3522000" cy="32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22" name="Shape 522"/>
          <p:cNvSpPr txBox="1"/>
          <p:nvPr/>
        </p:nvSpPr>
        <p:spPr>
          <a:xfrm>
            <a:off x="7125827" y="2325600"/>
            <a:ext cx="3174299" cy="341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/>
              <a:t>Q: what does the linear classifier do?</a:t>
            </a:r>
          </a:p>
        </p:txBody>
      </p:sp>
    </p:spTree>
    <p:extLst>
      <p:ext uri="{BB962C8B-B14F-4D97-AF65-F5344CB8AC3E}">
        <p14:creationId xmlns:p14="http://schemas.microsoft.com/office/powerpoint/2010/main" val="254858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1792400" y="-93061"/>
            <a:ext cx="8229600" cy="8550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600" b="1" dirty="0">
                <a:solidFill>
                  <a:schemeClr val="bg1"/>
                </a:solidFill>
              </a:rPr>
              <a:t>Interpreting a Linear Classifier</a:t>
            </a: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576" y="1120267"/>
            <a:ext cx="3210200" cy="8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75" y="1120269"/>
            <a:ext cx="3299074" cy="334583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6778000" y="2501900"/>
            <a:ext cx="3522000" cy="32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532" name="Shape 5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8789" y="4693867"/>
            <a:ext cx="8734425" cy="1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/>
          <p:nvPr/>
        </p:nvSpPr>
        <p:spPr>
          <a:xfrm>
            <a:off x="5614902" y="2189804"/>
            <a:ext cx="4685099" cy="194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Example trained weights of a linear classifier trained on CIFAR-10:</a:t>
            </a:r>
          </a:p>
        </p:txBody>
      </p:sp>
    </p:spTree>
    <p:extLst>
      <p:ext uri="{BB962C8B-B14F-4D97-AF65-F5344CB8AC3E}">
        <p14:creationId xmlns:p14="http://schemas.microsoft.com/office/powerpoint/2010/main" val="17282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blog.csdnimg.cn/202004291142009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69" y="1029122"/>
            <a:ext cx="2655153" cy="258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-blog.csdnimg.cn/202004291142036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60" y="990810"/>
            <a:ext cx="2660014" cy="26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406987" y="3864448"/>
            <a:ext cx="5503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矩阵</a:t>
            </a:r>
            <a:r>
              <a:rPr lang="en-US" altLang="zh-CN" dirty="0">
                <a:solidFill>
                  <a:srgbClr val="4D4D4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W</a:t>
            </a:r>
            <a:r>
              <a:rPr lang="zh-CN" altLang="en-US" dirty="0">
                <a:solidFill>
                  <a:srgbClr val="4D4D4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的马（左图）和船（右图）分类可视化</a:t>
            </a:r>
            <a:endParaRPr lang="zh-CN" altLang="en-US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638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/>
        </p:nvSpPr>
        <p:spPr>
          <a:xfrm>
            <a:off x="1792400" y="-93061"/>
            <a:ext cx="8229600" cy="925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600" b="1" dirty="0">
                <a:solidFill>
                  <a:schemeClr val="bg1"/>
                </a:solidFill>
              </a:rPr>
              <a:t>Interpreting a Linear Classifier</a:t>
            </a: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402" y="1190202"/>
            <a:ext cx="4846225" cy="474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512" y="1050133"/>
            <a:ext cx="3742324" cy="97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2621" y="2259779"/>
            <a:ext cx="1270475" cy="130516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7452777" y="3835468"/>
            <a:ext cx="3328799" cy="41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[32x32x3]</a:t>
            </a:r>
          </a:p>
          <a:p>
            <a:r>
              <a:rPr lang="en" sz="2400"/>
              <a:t>array of numbers 0...1</a:t>
            </a:r>
          </a:p>
          <a:p>
            <a:r>
              <a:rPr lang="en" sz="2400"/>
              <a:t>(3072 numbers total)</a:t>
            </a:r>
          </a:p>
        </p:txBody>
      </p:sp>
    </p:spTree>
    <p:extLst>
      <p:ext uri="{BB962C8B-B14F-4D97-AF65-F5344CB8AC3E}">
        <p14:creationId xmlns:p14="http://schemas.microsoft.com/office/powerpoint/2010/main" val="7407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-blog.csdnimg.cn/a7658ae4dfd44b8a9adeddf6d8b7016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3"/>
          <a:stretch/>
        </p:blipFill>
        <p:spPr bwMode="auto">
          <a:xfrm>
            <a:off x="3352800" y="939973"/>
            <a:ext cx="5575300" cy="46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7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2567588" y="2625544"/>
            <a:ext cx="4101600" cy="3463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4294967295"/>
          </p:nvPr>
        </p:nvSpPr>
        <p:spPr>
          <a:xfrm>
            <a:off x="8027291" y="6223800"/>
            <a:ext cx="548699" cy="524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 lang="en"/>
          </a:p>
        </p:txBody>
      </p:sp>
      <p:sp>
        <p:nvSpPr>
          <p:cNvPr id="107" name="Shape 107"/>
          <p:cNvSpPr txBox="1"/>
          <p:nvPr/>
        </p:nvSpPr>
        <p:spPr>
          <a:xfrm>
            <a:off x="1805102" y="96834"/>
            <a:ext cx="8515799" cy="6651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Going forward: Loss function</a:t>
            </a:r>
            <a:r>
              <a:rPr lang="en-US" sz="3200" dirty="0">
                <a:solidFill>
                  <a:schemeClr val="bg1"/>
                </a:solidFill>
              </a:rPr>
              <a:t>s/optimization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652" y="1171222"/>
            <a:ext cx="1140230" cy="136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648" y="1171223"/>
            <a:ext cx="1258543" cy="136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387" y="2697477"/>
            <a:ext cx="3264828" cy="33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2567588" y="2625544"/>
            <a:ext cx="4101600" cy="3463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2554502" y="2579400"/>
            <a:ext cx="1337099" cy="30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-3.45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-8.87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0.09</a:t>
            </a:r>
          </a:p>
          <a:p>
            <a:pPr algn="ctr">
              <a:lnSpc>
                <a:spcPct val="115000"/>
              </a:lnSpc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2.9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4.48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8.02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3.78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1.06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-0.36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-0.72</a:t>
            </a:r>
          </a:p>
          <a:p>
            <a:pPr algn="ctr"/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3926102" y="2579400"/>
            <a:ext cx="1337099" cy="30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-0.51</a:t>
            </a:r>
          </a:p>
          <a:p>
            <a:pPr algn="ctr">
              <a:lnSpc>
                <a:spcPct val="115000"/>
              </a:lnSpc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6.04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5.31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-4.22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-4.19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3.58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4.49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-4.37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-2.09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-2.93</a:t>
            </a:r>
          </a:p>
          <a:p>
            <a:pPr algn="ctr"/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9093" y="1157112"/>
            <a:ext cx="1211051" cy="138905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5272899" y="2560400"/>
            <a:ext cx="1337099" cy="30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3.42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4.64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2.65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5.1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2.64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5.55</a:t>
            </a:r>
          </a:p>
          <a:p>
            <a:pPr algn="ctr">
              <a:lnSpc>
                <a:spcPct val="115000"/>
              </a:lnSpc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-4.34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-1.5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-4.79</a:t>
            </a:r>
          </a:p>
          <a:p>
            <a:pPr algn="ctr">
              <a:lnSpc>
                <a:spcPct val="115000"/>
              </a:lnSpc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6.14</a:t>
            </a:r>
          </a:p>
          <a:p>
            <a:pPr algn="ctr"/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7342389" y="1722796"/>
            <a:ext cx="3618363" cy="45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buSzPct val="100000"/>
              <a:buFont typeface="Arial" panose="020B0604020202020204" pitchFamily="34" charset="0"/>
              <a:buChar char="•"/>
            </a:pPr>
            <a:r>
              <a:rPr lang="en" sz="2000" dirty="0"/>
              <a:t>Define a </a:t>
            </a:r>
            <a:r>
              <a:rPr lang="en" sz="2000" b="1" dirty="0"/>
              <a:t>loss function</a:t>
            </a:r>
            <a:r>
              <a:rPr lang="en" sz="2000" dirty="0"/>
              <a:t> that quantifies our unhappiness with the scores across the training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sz="2000" dirty="0"/>
          </a:p>
          <a:p>
            <a:pPr marL="457200" indent="-342900">
              <a:buSzPct val="100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dk1"/>
                </a:solidFill>
              </a:rPr>
              <a:t>Come up with a way of efficiently finding the parameters that minimize the loss function. </a:t>
            </a:r>
            <a:r>
              <a:rPr lang="en" sz="2000" b="1" dirty="0">
                <a:solidFill>
                  <a:schemeClr val="dk1"/>
                </a:solidFill>
              </a:rPr>
              <a:t>(optimization)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7288048" y="988851"/>
            <a:ext cx="0" cy="48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8" name="Shape 118"/>
          <p:cNvSpPr txBox="1"/>
          <p:nvPr/>
        </p:nvSpPr>
        <p:spPr>
          <a:xfrm>
            <a:off x="7631725" y="953418"/>
            <a:ext cx="2372699" cy="5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TODO:</a:t>
            </a:r>
          </a:p>
        </p:txBody>
      </p:sp>
    </p:spTree>
    <p:extLst>
      <p:ext uri="{BB962C8B-B14F-4D97-AF65-F5344CB8AC3E}">
        <p14:creationId xmlns:p14="http://schemas.microsoft.com/office/powerpoint/2010/main" val="304455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91" y="2539999"/>
            <a:ext cx="1140230" cy="134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7" y="2554110"/>
            <a:ext cx="1258543" cy="132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2332" y="2554111"/>
            <a:ext cx="1211051" cy="132644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Shape 127"/>
              <p:cNvSpPr txBox="1"/>
              <p:nvPr/>
            </p:nvSpPr>
            <p:spPr>
              <a:xfrm>
                <a:off x="1768604" y="1308367"/>
                <a:ext cx="6124299" cy="90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/>
                  <a:t>Suppose: 3 training examples, 3 classes.</a:t>
                </a:r>
              </a:p>
              <a:p>
                <a:r>
                  <a:rPr lang="en-US" sz="2400" dirty="0"/>
                  <a:t>For</a:t>
                </a:r>
                <a:r>
                  <a:rPr lang="en" sz="2400" dirty="0"/>
                  <a:t> some W the scores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𝑊𝑥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" sz="2400" dirty="0"/>
                  <a:t>are:</a:t>
                </a:r>
              </a:p>
            </p:txBody>
          </p:sp>
        </mc:Choice>
        <mc:Fallback xmlns="">
          <p:sp>
            <p:nvSpPr>
              <p:cNvPr id="127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04" y="1308367"/>
                <a:ext cx="6124299" cy="907078"/>
              </a:xfrm>
              <a:prstGeom prst="rect">
                <a:avLst/>
              </a:prstGeom>
              <a:blipFill>
                <a:blip r:embed="rId6"/>
                <a:stretch>
                  <a:fillRect l="-1493" b="-121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Shape 128"/>
          <p:cNvSpPr txBox="1"/>
          <p:nvPr/>
        </p:nvSpPr>
        <p:spPr>
          <a:xfrm>
            <a:off x="1762016" y="401625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1776127" y="543195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776127" y="4732512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2964060" y="3978389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2964060" y="4689589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2887860" y="5400789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4411860" y="4689589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4411860" y="3978389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4411860" y="5400789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631060" y="5400789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783460" y="4689589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5783460" y="3978389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sp>
        <p:nvSpPr>
          <p:cNvPr id="20" name="Shape 107"/>
          <p:cNvSpPr txBox="1"/>
          <p:nvPr/>
        </p:nvSpPr>
        <p:spPr>
          <a:xfrm>
            <a:off x="1805102" y="96834"/>
            <a:ext cx="8515799" cy="6651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Loss function</a:t>
            </a:r>
            <a:r>
              <a:rPr lang="en-US" sz="3200" dirty="0">
                <a:solidFill>
                  <a:schemeClr val="bg1"/>
                </a:solidFill>
              </a:rPr>
              <a:t>s</a:t>
            </a:r>
            <a:endParaRPr lang="e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91" y="2540000"/>
            <a:ext cx="1140230" cy="12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7" y="2554111"/>
            <a:ext cx="1258543" cy="128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55" y="2540001"/>
            <a:ext cx="1211051" cy="13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691461" y="3889256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649127" y="529084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3238" y="4633734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8172" y="3936055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978172" y="4647255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901972" y="5358455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425972" y="4647255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5972" y="3936055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425972" y="5358455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645172" y="5358455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797572" y="4647255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797572" y="3936055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935788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225032" y="232767"/>
            <a:ext cx="3222600" cy="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Multiclass SVM loss:</a:t>
            </a:r>
            <a:endParaRPr lang="e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7588458" y="1350701"/>
                <a:ext cx="3659330" cy="4153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000" dirty="0"/>
                  <a:t>Given an example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image and</a:t>
                </a:r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(integer) label,</a:t>
                </a:r>
              </a:p>
              <a:p>
                <a:r>
                  <a:rPr lang="en-US" sz="2000" dirty="0"/>
                  <a:t>and using the shorthand for the scores vector: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𝑠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the SVM loss has the form: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/>
                                <m:t>∆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dirty="0"/>
              </a:p>
              <a:p>
                <a:pPr lvl="0"/>
                <a:r>
                  <a:rPr lang="zh-CN" altLang="en-US" dirty="0"/>
                  <a:t>∆</a:t>
                </a:r>
                <a:r>
                  <a:rPr lang="en-US" altLang="zh-CN" dirty="0"/>
                  <a:t>=1</a:t>
                </a:r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458" y="1350701"/>
                <a:ext cx="3659330" cy="4153911"/>
              </a:xfrm>
              <a:prstGeom prst="rect">
                <a:avLst/>
              </a:prstGeom>
              <a:blipFill>
                <a:blip r:embed="rId6"/>
                <a:stretch>
                  <a:fillRect l="-1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hape 127"/>
              <p:cNvSpPr txBox="1"/>
              <p:nvPr/>
            </p:nvSpPr>
            <p:spPr>
              <a:xfrm>
                <a:off x="1881493" y="1350701"/>
                <a:ext cx="4990619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000" dirty="0"/>
                  <a:t>Suppose: 3 training examples, 3 classes.</a:t>
                </a:r>
              </a:p>
              <a:p>
                <a:r>
                  <a:rPr lang="en-US" sz="2000" dirty="0"/>
                  <a:t>For</a:t>
                </a:r>
                <a:r>
                  <a:rPr lang="en" sz="2000" dirty="0"/>
                  <a:t> some W the scores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𝑊𝑥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sz="2000" dirty="0"/>
                  <a:t>are:</a:t>
                </a:r>
              </a:p>
            </p:txBody>
          </p:sp>
        </mc:Choice>
        <mc:Fallback xmlns="">
          <p:sp>
            <p:nvSpPr>
              <p:cNvPr id="28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3" y="1350701"/>
                <a:ext cx="4990619" cy="474000"/>
              </a:xfrm>
              <a:prstGeom prst="rect">
                <a:avLst/>
              </a:prstGeom>
              <a:blipFill>
                <a:blip r:embed="rId7"/>
                <a:stretch>
                  <a:fillRect l="-1345" r="-367" b="-831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6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81200" y="1"/>
            <a:ext cx="8229600" cy="91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Computer Vision – Invariant Features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914400"/>
            <a:ext cx="7477125" cy="520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03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89" y="2220342"/>
            <a:ext cx="1140230" cy="12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5" y="2234453"/>
            <a:ext cx="1258543" cy="128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53" y="2220343"/>
            <a:ext cx="1211051" cy="13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691459" y="3569598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649125" y="497118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3236" y="4314076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81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9781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901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4259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59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425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6451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7975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7975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935788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225032" y="232767"/>
            <a:ext cx="3222600" cy="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Multiclass SVM loss:</a:t>
            </a:r>
            <a:endParaRPr lang="e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7513449" y="967344"/>
                <a:ext cx="3659330" cy="511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000" dirty="0"/>
                  <a:t>Given an example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image and</a:t>
                </a:r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(integer) label,</a:t>
                </a:r>
              </a:p>
              <a:p>
                <a:r>
                  <a:rPr lang="en-US" sz="2000" dirty="0"/>
                  <a:t>and using the shorthand for the scores vector: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𝑠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the SVM loss has the form: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lvl="0"/>
                <a:endParaRPr lang="en" dirty="0">
                  <a:solidFill>
                    <a:srgbClr val="0000FF"/>
                  </a:solidFill>
                </a:endParaRP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max(0, 5.1 - 3.2 + 1) 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   +max(0, -1.7 - 3.2 + 1)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max(0, 2.9) + max(0, -3.9)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2.9 + 0</a:t>
                </a:r>
              </a:p>
              <a:p>
                <a:r>
                  <a:rPr lang="en" dirty="0">
                    <a:solidFill>
                      <a:srgbClr val="0000FF"/>
                    </a:solidFill>
                  </a:rPr>
                  <a:t>= 2.9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449" y="967344"/>
                <a:ext cx="3659330" cy="5117623"/>
              </a:xfrm>
              <a:prstGeom prst="rect">
                <a:avLst/>
              </a:prstGeom>
              <a:blipFill>
                <a:blip r:embed="rId6"/>
                <a:stretch>
                  <a:fillRect l="-1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hape 127"/>
              <p:cNvSpPr txBox="1"/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000" dirty="0"/>
                  <a:t>Suppose: 3 training examples, 3 classes.</a:t>
                </a:r>
              </a:p>
              <a:p>
                <a:r>
                  <a:rPr lang="en-US" sz="2000" dirty="0"/>
                  <a:t>For</a:t>
                </a:r>
                <a:r>
                  <a:rPr lang="en" sz="2000" dirty="0"/>
                  <a:t> some W the scores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𝑊𝑥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sz="2000" dirty="0"/>
                  <a:t>are:</a:t>
                </a:r>
              </a:p>
            </p:txBody>
          </p:sp>
        </mc:Choice>
        <mc:Fallback xmlns="">
          <p:sp>
            <p:nvSpPr>
              <p:cNvPr id="28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blipFill>
                <a:blip r:embed="rId7"/>
                <a:stretch>
                  <a:fillRect l="-1345" r="-367" b="-82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hape 203"/>
          <p:cNvSpPr/>
          <p:nvPr/>
        </p:nvSpPr>
        <p:spPr>
          <a:xfrm>
            <a:off x="2901970" y="3569597"/>
            <a:ext cx="681749" cy="251537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" name="Shape 205"/>
          <p:cNvSpPr txBox="1"/>
          <p:nvPr/>
        </p:nvSpPr>
        <p:spPr>
          <a:xfrm>
            <a:off x="1622374" y="5609931"/>
            <a:ext cx="12584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3" name="Shape 204"/>
          <p:cNvSpPr txBox="1"/>
          <p:nvPr/>
        </p:nvSpPr>
        <p:spPr>
          <a:xfrm>
            <a:off x="2963723" y="5597602"/>
            <a:ext cx="873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2.9</a:t>
            </a:r>
          </a:p>
        </p:txBody>
      </p:sp>
      <p:sp>
        <p:nvSpPr>
          <p:cNvPr id="25" name="Shape 203"/>
          <p:cNvSpPr/>
          <p:nvPr/>
        </p:nvSpPr>
        <p:spPr>
          <a:xfrm>
            <a:off x="7513995" y="3543912"/>
            <a:ext cx="3573724" cy="78368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4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89" y="2220342"/>
            <a:ext cx="1140230" cy="12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5" y="2234453"/>
            <a:ext cx="1258543" cy="128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53" y="2220343"/>
            <a:ext cx="1211051" cy="13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691459" y="3569598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649125" y="497118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3236" y="4314076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81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9781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901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4259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59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425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6451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7975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7975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935788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225032" y="232767"/>
            <a:ext cx="3222600" cy="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Multiclass SVM loss:</a:t>
            </a:r>
            <a:endParaRPr lang="e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7737134" y="960083"/>
                <a:ext cx="3659330" cy="511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000" dirty="0"/>
                  <a:t>Given an example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image and</a:t>
                </a:r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(integer) label,</a:t>
                </a:r>
              </a:p>
              <a:p>
                <a:r>
                  <a:rPr lang="en-US" sz="2000" dirty="0"/>
                  <a:t>and using the shorthand for the scores vector: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𝑠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the SVM loss has the form: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lvl="0"/>
                <a:endParaRPr lang="en" dirty="0">
                  <a:solidFill>
                    <a:srgbClr val="0000FF"/>
                  </a:solidFill>
                </a:endParaRP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max(0, 1.3 - 4.9 + 1) 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   +max(0, 2.0 - 4.9 + 1)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max(0, -2.6) + max(0, -1.9)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0 + 0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134" y="960083"/>
                <a:ext cx="3659330" cy="5117623"/>
              </a:xfrm>
              <a:prstGeom prst="rect">
                <a:avLst/>
              </a:prstGeom>
              <a:blipFill>
                <a:blip r:embed="rId6"/>
                <a:stretch>
                  <a:fillRect l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hape 127"/>
              <p:cNvSpPr txBox="1"/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000" dirty="0"/>
                  <a:t>Suppose: 3 training examples, 3 classes.</a:t>
                </a:r>
              </a:p>
              <a:p>
                <a:r>
                  <a:rPr lang="en-US" sz="2000" dirty="0"/>
                  <a:t>For</a:t>
                </a:r>
                <a:r>
                  <a:rPr lang="en" sz="2000" dirty="0"/>
                  <a:t> some W the scores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𝑊𝑥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sz="2000" dirty="0"/>
                  <a:t>are:</a:t>
                </a:r>
              </a:p>
            </p:txBody>
          </p:sp>
        </mc:Choice>
        <mc:Fallback xmlns="">
          <p:sp>
            <p:nvSpPr>
              <p:cNvPr id="28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blipFill>
                <a:blip r:embed="rId7"/>
                <a:stretch>
                  <a:fillRect l="-1345" r="-367" b="-82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hape 203"/>
          <p:cNvSpPr/>
          <p:nvPr/>
        </p:nvSpPr>
        <p:spPr>
          <a:xfrm>
            <a:off x="4376800" y="3568561"/>
            <a:ext cx="681749" cy="251537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" name="Shape 205"/>
          <p:cNvSpPr txBox="1"/>
          <p:nvPr/>
        </p:nvSpPr>
        <p:spPr>
          <a:xfrm>
            <a:off x="1622374" y="5609931"/>
            <a:ext cx="12584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3" name="Shape 204"/>
          <p:cNvSpPr txBox="1"/>
          <p:nvPr/>
        </p:nvSpPr>
        <p:spPr>
          <a:xfrm>
            <a:off x="2963723" y="5597602"/>
            <a:ext cx="873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2.9</a:t>
            </a:r>
          </a:p>
        </p:txBody>
      </p:sp>
      <p:sp>
        <p:nvSpPr>
          <p:cNvPr id="25" name="Shape 203"/>
          <p:cNvSpPr/>
          <p:nvPr/>
        </p:nvSpPr>
        <p:spPr>
          <a:xfrm>
            <a:off x="7737680" y="3536651"/>
            <a:ext cx="3573724" cy="78368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" name="Shape 204"/>
          <p:cNvSpPr txBox="1"/>
          <p:nvPr/>
        </p:nvSpPr>
        <p:spPr>
          <a:xfrm>
            <a:off x="4425970" y="5609931"/>
            <a:ext cx="67714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 0 </a:t>
            </a:r>
          </a:p>
        </p:txBody>
      </p:sp>
    </p:spTree>
    <p:extLst>
      <p:ext uri="{BB962C8B-B14F-4D97-AF65-F5344CB8AC3E}">
        <p14:creationId xmlns:p14="http://schemas.microsoft.com/office/powerpoint/2010/main" val="41076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89" y="2220342"/>
            <a:ext cx="1140230" cy="12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5" y="2234453"/>
            <a:ext cx="1258543" cy="128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53" y="2220343"/>
            <a:ext cx="1211051" cy="13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691459" y="3569598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649125" y="497118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3236" y="4314076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81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9781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901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4259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59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425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6451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7975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7975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935788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225032" y="232767"/>
            <a:ext cx="3222600" cy="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Multiclass SVM loss:</a:t>
            </a:r>
            <a:endParaRPr lang="e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7492996" y="960083"/>
                <a:ext cx="3659330" cy="511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000" dirty="0"/>
                  <a:t>Given an example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image and</a:t>
                </a:r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(integer) label,</a:t>
                </a:r>
              </a:p>
              <a:p>
                <a:r>
                  <a:rPr lang="en-US" sz="2000" dirty="0"/>
                  <a:t>and using the shorthand for the scores vector: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𝑠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the SVM loss has the form: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lvl="0"/>
                <a:endParaRPr lang="en" dirty="0">
                  <a:solidFill>
                    <a:srgbClr val="0000FF"/>
                  </a:solidFill>
                </a:endParaRP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max(0, 2.2 - (-3.1) + 1) 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   +max(0, 2.5 - (-3.1) + 1)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max(0, 5.3) + max(0, 5.6)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5.3 + 5.6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10.9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996" y="960083"/>
                <a:ext cx="3659330" cy="5117623"/>
              </a:xfrm>
              <a:prstGeom prst="rect">
                <a:avLst/>
              </a:prstGeom>
              <a:blipFill>
                <a:blip r:embed="rId6"/>
                <a:stretch>
                  <a:fillRect l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hape 127"/>
              <p:cNvSpPr txBox="1"/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000" dirty="0"/>
                  <a:t>Suppose: 3 training examples, 3 classes.</a:t>
                </a:r>
              </a:p>
              <a:p>
                <a:r>
                  <a:rPr lang="en-US" sz="2000" dirty="0"/>
                  <a:t>For</a:t>
                </a:r>
                <a:r>
                  <a:rPr lang="en" sz="2000" dirty="0"/>
                  <a:t> some W the scores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𝑊𝑥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sz="2000" dirty="0"/>
                  <a:t>are:</a:t>
                </a:r>
              </a:p>
            </p:txBody>
          </p:sp>
        </mc:Choice>
        <mc:Fallback xmlns="">
          <p:sp>
            <p:nvSpPr>
              <p:cNvPr id="28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blipFill>
                <a:blip r:embed="rId7"/>
                <a:stretch>
                  <a:fillRect l="-1345" r="-367" b="-82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hape 203"/>
          <p:cNvSpPr/>
          <p:nvPr/>
        </p:nvSpPr>
        <p:spPr>
          <a:xfrm>
            <a:off x="5657115" y="3569923"/>
            <a:ext cx="817925" cy="251537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" name="Shape 205"/>
          <p:cNvSpPr txBox="1"/>
          <p:nvPr/>
        </p:nvSpPr>
        <p:spPr>
          <a:xfrm>
            <a:off x="1622374" y="5609931"/>
            <a:ext cx="12584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3" name="Shape 204"/>
          <p:cNvSpPr txBox="1"/>
          <p:nvPr/>
        </p:nvSpPr>
        <p:spPr>
          <a:xfrm>
            <a:off x="2963723" y="5597602"/>
            <a:ext cx="873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2.9</a:t>
            </a:r>
          </a:p>
        </p:txBody>
      </p:sp>
      <p:sp>
        <p:nvSpPr>
          <p:cNvPr id="25" name="Shape 203"/>
          <p:cNvSpPr/>
          <p:nvPr/>
        </p:nvSpPr>
        <p:spPr>
          <a:xfrm>
            <a:off x="7469417" y="3518894"/>
            <a:ext cx="3573724" cy="78368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" name="Shape 204"/>
          <p:cNvSpPr txBox="1"/>
          <p:nvPr/>
        </p:nvSpPr>
        <p:spPr>
          <a:xfrm>
            <a:off x="4425970" y="5609931"/>
            <a:ext cx="67714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 0 </a:t>
            </a:r>
          </a:p>
        </p:txBody>
      </p:sp>
      <p:sp>
        <p:nvSpPr>
          <p:cNvPr id="27" name="Shape 204"/>
          <p:cNvSpPr txBox="1"/>
          <p:nvPr/>
        </p:nvSpPr>
        <p:spPr>
          <a:xfrm>
            <a:off x="5556595" y="5584531"/>
            <a:ext cx="945628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 10.9 </a:t>
            </a:r>
          </a:p>
        </p:txBody>
      </p:sp>
    </p:spTree>
    <p:extLst>
      <p:ext uri="{BB962C8B-B14F-4D97-AF65-F5344CB8AC3E}">
        <p14:creationId xmlns:p14="http://schemas.microsoft.com/office/powerpoint/2010/main" val="20019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89" y="2220342"/>
            <a:ext cx="1140230" cy="12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5" y="2234453"/>
            <a:ext cx="1258543" cy="128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53" y="2220343"/>
            <a:ext cx="1211051" cy="13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691459" y="3569598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649125" y="497118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3236" y="4314076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81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9781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901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4259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59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425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6451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7975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7975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935788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225032" y="232767"/>
            <a:ext cx="3222600" cy="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Multiclass SVM loss:</a:t>
            </a:r>
            <a:endParaRPr lang="e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7680227" y="920175"/>
                <a:ext cx="3659330" cy="511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000" dirty="0"/>
                  <a:t>Given an example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image and</a:t>
                </a:r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(integer) label,</a:t>
                </a:r>
              </a:p>
              <a:p>
                <a:r>
                  <a:rPr lang="en-US" sz="2000" dirty="0"/>
                  <a:t>and using the shorthand for the scores vector: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𝑠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the SVM loss has the form: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0"/>
                <a:endParaRPr lang="en-US" dirty="0"/>
              </a:p>
              <a:p>
                <a:pPr lvl="0"/>
                <a:r>
                  <a:rPr lang="en-US" dirty="0"/>
                  <a:t>and the full training loss is the mean over all the examples: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𝐿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0"/>
                <a:endParaRPr lang="en-US" dirty="0"/>
              </a:p>
              <a:p>
                <a:pPr lvl="0"/>
                <a:r>
                  <a:rPr lang="en" sz="2000" dirty="0">
                    <a:solidFill>
                      <a:srgbClr val="0000FF"/>
                    </a:solidFill>
                  </a:rPr>
                  <a:t>L = (2.9 + 0 + 10.9)/3  =</a:t>
                </a:r>
                <a:r>
                  <a:rPr lang="en" sz="2000" b="1" dirty="0">
                    <a:solidFill>
                      <a:srgbClr val="0000FF"/>
                    </a:solidFill>
                  </a:rPr>
                  <a:t> 4.6</a:t>
                </a:r>
              </a:p>
              <a:p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27" y="920175"/>
                <a:ext cx="3659330" cy="5117623"/>
              </a:xfrm>
              <a:prstGeom prst="rect">
                <a:avLst/>
              </a:prstGeom>
              <a:blipFill>
                <a:blip r:embed="rId6"/>
                <a:stretch>
                  <a:fillRect l="-1833" b="-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hape 127"/>
              <p:cNvSpPr txBox="1"/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000" dirty="0"/>
                  <a:t>Suppose: 3 training examples, 3 classes.</a:t>
                </a:r>
              </a:p>
              <a:p>
                <a:r>
                  <a:rPr lang="en-US" sz="2000" dirty="0"/>
                  <a:t>For</a:t>
                </a:r>
                <a:r>
                  <a:rPr lang="en" sz="2000" dirty="0"/>
                  <a:t> some W the scores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𝑊𝑥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sz="2000" dirty="0"/>
                  <a:t>are:</a:t>
                </a:r>
              </a:p>
            </p:txBody>
          </p:sp>
        </mc:Choice>
        <mc:Fallback xmlns="">
          <p:sp>
            <p:nvSpPr>
              <p:cNvPr id="28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blipFill>
                <a:blip r:embed="rId7"/>
                <a:stretch>
                  <a:fillRect l="-1345" r="-367" b="-82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hape 205"/>
          <p:cNvSpPr txBox="1"/>
          <p:nvPr/>
        </p:nvSpPr>
        <p:spPr>
          <a:xfrm>
            <a:off x="1622374" y="5609931"/>
            <a:ext cx="12584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3" name="Shape 204"/>
          <p:cNvSpPr txBox="1"/>
          <p:nvPr/>
        </p:nvSpPr>
        <p:spPr>
          <a:xfrm>
            <a:off x="2963723" y="5597602"/>
            <a:ext cx="873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2.9</a:t>
            </a:r>
          </a:p>
        </p:txBody>
      </p:sp>
      <p:sp>
        <p:nvSpPr>
          <p:cNvPr id="26" name="Shape 204"/>
          <p:cNvSpPr txBox="1"/>
          <p:nvPr/>
        </p:nvSpPr>
        <p:spPr>
          <a:xfrm>
            <a:off x="4425970" y="5609931"/>
            <a:ext cx="67714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 0 </a:t>
            </a:r>
          </a:p>
        </p:txBody>
      </p:sp>
      <p:sp>
        <p:nvSpPr>
          <p:cNvPr id="27" name="Shape 204"/>
          <p:cNvSpPr txBox="1"/>
          <p:nvPr/>
        </p:nvSpPr>
        <p:spPr>
          <a:xfrm>
            <a:off x="5556595" y="5584531"/>
            <a:ext cx="945628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 10.9 </a:t>
            </a:r>
          </a:p>
        </p:txBody>
      </p:sp>
    </p:spTree>
    <p:extLst>
      <p:ext uri="{BB962C8B-B14F-4D97-AF65-F5344CB8AC3E}">
        <p14:creationId xmlns:p14="http://schemas.microsoft.com/office/powerpoint/2010/main" val="392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89" y="2220342"/>
            <a:ext cx="1140230" cy="12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5" y="2234453"/>
            <a:ext cx="1258543" cy="128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53" y="2220343"/>
            <a:ext cx="1211051" cy="13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691459" y="3569598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649125" y="497118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3236" y="4314076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81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9781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901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4259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59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425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6451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7975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7975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935788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225032" y="232767"/>
            <a:ext cx="3222600" cy="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Multiclass SVM loss:</a:t>
            </a:r>
            <a:endParaRPr lang="e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7773123" y="1004779"/>
                <a:ext cx="3659330" cy="511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000" dirty="0"/>
                  <a:t>Given an example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image and</a:t>
                </a:r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(integer) label,</a:t>
                </a:r>
              </a:p>
              <a:p>
                <a:r>
                  <a:rPr lang="en-US" sz="2000" dirty="0"/>
                  <a:t>and using the shorthand for the scores vector: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𝑠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the SVM loss has the form: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0"/>
                <a:endParaRPr lang="en-US" sz="2000" dirty="0"/>
              </a:p>
              <a:p>
                <a:pPr lvl="0"/>
                <a:r>
                  <a:rPr lang="en" sz="2000" dirty="0">
                    <a:solidFill>
                      <a:srgbClr val="0000FF"/>
                    </a:solidFill>
                  </a:rPr>
                  <a:t>Q: what if the sum was instead over all classes? </a:t>
                </a:r>
              </a:p>
              <a:p>
                <a:pPr lvl="0"/>
                <a:r>
                  <a:rPr lang="en" sz="2000" dirty="0">
                    <a:solidFill>
                      <a:srgbClr val="0000FF"/>
                    </a:solidFill>
                  </a:rPr>
                  <a:t>(including j = y_i)</a:t>
                </a:r>
              </a:p>
              <a:p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123" y="1004779"/>
                <a:ext cx="3659330" cy="5117623"/>
              </a:xfrm>
              <a:prstGeom prst="rect">
                <a:avLst/>
              </a:prstGeom>
              <a:blipFill>
                <a:blip r:embed="rId6"/>
                <a:stretch>
                  <a:fillRect l="-1667" r="-3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hape 127"/>
              <p:cNvSpPr txBox="1"/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000" dirty="0"/>
                  <a:t>Suppose: 3 training examples, 3 classes.</a:t>
                </a:r>
              </a:p>
              <a:p>
                <a:r>
                  <a:rPr lang="en-US" sz="2000" dirty="0"/>
                  <a:t>For</a:t>
                </a:r>
                <a:r>
                  <a:rPr lang="en" sz="2000" dirty="0"/>
                  <a:t> some W the scores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𝑊𝑥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sz="2000" dirty="0"/>
                  <a:t>are:</a:t>
                </a:r>
              </a:p>
            </p:txBody>
          </p:sp>
        </mc:Choice>
        <mc:Fallback xmlns="">
          <p:sp>
            <p:nvSpPr>
              <p:cNvPr id="28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blipFill>
                <a:blip r:embed="rId7"/>
                <a:stretch>
                  <a:fillRect l="-1345" r="-367" b="-82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hape 205"/>
          <p:cNvSpPr txBox="1"/>
          <p:nvPr/>
        </p:nvSpPr>
        <p:spPr>
          <a:xfrm>
            <a:off x="1622374" y="5609931"/>
            <a:ext cx="12584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3" name="Shape 204"/>
          <p:cNvSpPr txBox="1"/>
          <p:nvPr/>
        </p:nvSpPr>
        <p:spPr>
          <a:xfrm>
            <a:off x="2963723" y="5597602"/>
            <a:ext cx="873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2.9</a:t>
            </a:r>
          </a:p>
        </p:txBody>
      </p:sp>
      <p:sp>
        <p:nvSpPr>
          <p:cNvPr id="26" name="Shape 204"/>
          <p:cNvSpPr txBox="1"/>
          <p:nvPr/>
        </p:nvSpPr>
        <p:spPr>
          <a:xfrm>
            <a:off x="4425970" y="5609931"/>
            <a:ext cx="67714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 0 </a:t>
            </a:r>
          </a:p>
        </p:txBody>
      </p:sp>
      <p:sp>
        <p:nvSpPr>
          <p:cNvPr id="27" name="Shape 204"/>
          <p:cNvSpPr txBox="1"/>
          <p:nvPr/>
        </p:nvSpPr>
        <p:spPr>
          <a:xfrm>
            <a:off x="5556595" y="5584531"/>
            <a:ext cx="945628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 10.9 </a:t>
            </a:r>
          </a:p>
        </p:txBody>
      </p:sp>
    </p:spTree>
    <p:extLst>
      <p:ext uri="{BB962C8B-B14F-4D97-AF65-F5344CB8AC3E}">
        <p14:creationId xmlns:p14="http://schemas.microsoft.com/office/powerpoint/2010/main" val="18782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89" y="2220342"/>
            <a:ext cx="1140230" cy="12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5" y="2234453"/>
            <a:ext cx="1258543" cy="128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53" y="2220343"/>
            <a:ext cx="1211051" cy="13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691459" y="3569598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649125" y="497118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3236" y="4314076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81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9781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901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4259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59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425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6451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7975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7975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935788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225032" y="232767"/>
            <a:ext cx="3222600" cy="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Multiclass SVM loss:</a:t>
            </a:r>
            <a:endParaRPr lang="e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7588458" y="1004779"/>
                <a:ext cx="3659330" cy="511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000" dirty="0"/>
                  <a:t>Given an example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image and</a:t>
                </a:r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(integer) label,</a:t>
                </a:r>
              </a:p>
              <a:p>
                <a:r>
                  <a:rPr lang="en-US" sz="2000" dirty="0"/>
                  <a:t>and using the shorthand for the scores vector: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𝑠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the SVM loss has the form: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0"/>
                <a:endParaRPr lang="en-US" sz="2000" dirty="0"/>
              </a:p>
              <a:p>
                <a:pPr lvl="0"/>
                <a:r>
                  <a:rPr lang="en" sz="2000" dirty="0">
                    <a:solidFill>
                      <a:srgbClr val="0000FF"/>
                    </a:solidFill>
                  </a:rPr>
                  <a:t>Q2: what if we used a mean instead of a sum here?</a:t>
                </a:r>
              </a:p>
              <a:p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458" y="1004779"/>
                <a:ext cx="3659330" cy="5117623"/>
              </a:xfrm>
              <a:prstGeom prst="rect">
                <a:avLst/>
              </a:prstGeom>
              <a:blipFill>
                <a:blip r:embed="rId6"/>
                <a:stretch>
                  <a:fillRect l="-1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hape 127"/>
              <p:cNvSpPr txBox="1"/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000" dirty="0"/>
                  <a:t>Suppose: 3 training examples, 3 classes.</a:t>
                </a:r>
              </a:p>
              <a:p>
                <a:r>
                  <a:rPr lang="en-US" sz="2000" dirty="0"/>
                  <a:t>For</a:t>
                </a:r>
                <a:r>
                  <a:rPr lang="en" sz="2000" dirty="0"/>
                  <a:t> some W the scores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𝑊𝑥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sz="2000" dirty="0"/>
                  <a:t>are:</a:t>
                </a:r>
              </a:p>
            </p:txBody>
          </p:sp>
        </mc:Choice>
        <mc:Fallback xmlns="">
          <p:sp>
            <p:nvSpPr>
              <p:cNvPr id="28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blipFill>
                <a:blip r:embed="rId7"/>
                <a:stretch>
                  <a:fillRect l="-1345" r="-367" b="-82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hape 205"/>
          <p:cNvSpPr txBox="1"/>
          <p:nvPr/>
        </p:nvSpPr>
        <p:spPr>
          <a:xfrm>
            <a:off x="1622374" y="5609931"/>
            <a:ext cx="12584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3" name="Shape 204"/>
          <p:cNvSpPr txBox="1"/>
          <p:nvPr/>
        </p:nvSpPr>
        <p:spPr>
          <a:xfrm>
            <a:off x="2963723" y="5597602"/>
            <a:ext cx="873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2.9</a:t>
            </a:r>
          </a:p>
        </p:txBody>
      </p:sp>
      <p:sp>
        <p:nvSpPr>
          <p:cNvPr id="26" name="Shape 204"/>
          <p:cNvSpPr txBox="1"/>
          <p:nvPr/>
        </p:nvSpPr>
        <p:spPr>
          <a:xfrm>
            <a:off x="4425970" y="5609931"/>
            <a:ext cx="67714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 0 </a:t>
            </a:r>
          </a:p>
        </p:txBody>
      </p:sp>
      <p:sp>
        <p:nvSpPr>
          <p:cNvPr id="27" name="Shape 204"/>
          <p:cNvSpPr txBox="1"/>
          <p:nvPr/>
        </p:nvSpPr>
        <p:spPr>
          <a:xfrm>
            <a:off x="5556595" y="5584531"/>
            <a:ext cx="945628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 10.9 </a:t>
            </a:r>
          </a:p>
        </p:txBody>
      </p:sp>
    </p:spTree>
    <p:extLst>
      <p:ext uri="{BB962C8B-B14F-4D97-AF65-F5344CB8AC3E}">
        <p14:creationId xmlns:p14="http://schemas.microsoft.com/office/powerpoint/2010/main" val="110488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89" y="2220342"/>
            <a:ext cx="1140230" cy="12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5" y="2234453"/>
            <a:ext cx="1258543" cy="128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53" y="2220343"/>
            <a:ext cx="1211051" cy="13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691459" y="3569598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649125" y="497118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3236" y="4314076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81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9781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901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4259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59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425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6451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7975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7975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845451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225032" y="232767"/>
            <a:ext cx="3222600" cy="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Multiclass SVM loss:</a:t>
            </a:r>
            <a:endParaRPr lang="e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7461357" y="967344"/>
                <a:ext cx="3593989" cy="511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000" dirty="0"/>
                  <a:t>Given an example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image and</a:t>
                </a:r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(integer) label, and using the shorthand for the scores vector: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𝑠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the SVM loss has the form: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0"/>
                <a:endParaRPr lang="en-US" sz="2000" dirty="0"/>
              </a:p>
              <a:p>
                <a:pPr lvl="0"/>
                <a:r>
                  <a:rPr lang="en" sz="2000" dirty="0">
                    <a:solidFill>
                      <a:srgbClr val="0000FF"/>
                    </a:solidFill>
                  </a:rPr>
                  <a:t>Q3: what if we used a squared loss: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max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0,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" sz="2000" dirty="0">
                  <a:solidFill>
                    <a:srgbClr val="0000FF"/>
                  </a:solidFill>
                </a:endParaRPr>
              </a:p>
              <a:p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357" y="967344"/>
                <a:ext cx="3593989" cy="5117623"/>
              </a:xfrm>
              <a:prstGeom prst="rect">
                <a:avLst/>
              </a:prstGeom>
              <a:blipFill>
                <a:blip r:embed="rId6"/>
                <a:stretch>
                  <a:fillRect l="-1864" r="-18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hape 127"/>
              <p:cNvSpPr txBox="1"/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000" dirty="0"/>
                  <a:t>Suppose: 3 training examples, 3 classes.</a:t>
                </a:r>
              </a:p>
              <a:p>
                <a:r>
                  <a:rPr lang="en-US" sz="2000" dirty="0"/>
                  <a:t>For</a:t>
                </a:r>
                <a:r>
                  <a:rPr lang="en" sz="2000" dirty="0"/>
                  <a:t> some W the scores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𝑊𝑥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sz="2000" dirty="0"/>
                  <a:t>are:</a:t>
                </a:r>
              </a:p>
            </p:txBody>
          </p:sp>
        </mc:Choice>
        <mc:Fallback xmlns="">
          <p:sp>
            <p:nvSpPr>
              <p:cNvPr id="28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blipFill>
                <a:blip r:embed="rId7"/>
                <a:stretch>
                  <a:fillRect l="-1345" r="-367" b="-82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hape 205"/>
          <p:cNvSpPr txBox="1"/>
          <p:nvPr/>
        </p:nvSpPr>
        <p:spPr>
          <a:xfrm>
            <a:off x="1622374" y="5609931"/>
            <a:ext cx="12584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3" name="Shape 204"/>
          <p:cNvSpPr txBox="1"/>
          <p:nvPr/>
        </p:nvSpPr>
        <p:spPr>
          <a:xfrm>
            <a:off x="2963723" y="5597602"/>
            <a:ext cx="873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2.9</a:t>
            </a:r>
          </a:p>
        </p:txBody>
      </p:sp>
      <p:sp>
        <p:nvSpPr>
          <p:cNvPr id="26" name="Shape 204"/>
          <p:cNvSpPr txBox="1"/>
          <p:nvPr/>
        </p:nvSpPr>
        <p:spPr>
          <a:xfrm>
            <a:off x="4425970" y="5609931"/>
            <a:ext cx="67714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 0 </a:t>
            </a:r>
          </a:p>
        </p:txBody>
      </p:sp>
      <p:sp>
        <p:nvSpPr>
          <p:cNvPr id="27" name="Shape 204"/>
          <p:cNvSpPr txBox="1"/>
          <p:nvPr/>
        </p:nvSpPr>
        <p:spPr>
          <a:xfrm>
            <a:off x="5556595" y="5584531"/>
            <a:ext cx="945628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 10.9 </a:t>
            </a:r>
          </a:p>
        </p:txBody>
      </p:sp>
    </p:spTree>
    <p:extLst>
      <p:ext uri="{BB962C8B-B14F-4D97-AF65-F5344CB8AC3E}">
        <p14:creationId xmlns:p14="http://schemas.microsoft.com/office/powerpoint/2010/main" val="16301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89" y="2220342"/>
            <a:ext cx="1140230" cy="12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5" y="2234453"/>
            <a:ext cx="1258543" cy="128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53" y="2220343"/>
            <a:ext cx="1211051" cy="13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691459" y="3569598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649125" y="497118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3236" y="4314076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81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9781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901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4259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59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425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6451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7975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7975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845451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225032" y="232767"/>
            <a:ext cx="3222600" cy="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Multiclass SVM loss:</a:t>
            </a:r>
            <a:endParaRPr lang="e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935789" y="967345"/>
                <a:ext cx="3593989" cy="511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000" dirty="0"/>
                  <a:t>Given an example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image and</a:t>
                </a:r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(integer) label, and using the shorthand for the scores vector: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𝑠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the SVM loss has the form: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0"/>
                <a:endParaRPr lang="en-US" sz="2000" dirty="0"/>
              </a:p>
              <a:p>
                <a:pPr lvl="0"/>
                <a:r>
                  <a:rPr lang="en" sz="2000" dirty="0">
                    <a:solidFill>
                      <a:srgbClr val="0000FF"/>
                    </a:solidFill>
                  </a:rPr>
                  <a:t>Q4: what is the min/max possible loss?</a:t>
                </a:r>
              </a:p>
              <a:p>
                <a:pPr lvl="0"/>
                <a:endParaRPr lang="en" sz="2000" dirty="0">
                  <a:solidFill>
                    <a:srgbClr val="0000FF"/>
                  </a:solidFill>
                </a:endParaRPr>
              </a:p>
              <a:p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789" y="967345"/>
                <a:ext cx="3593989" cy="5117623"/>
              </a:xfrm>
              <a:prstGeom prst="rect">
                <a:avLst/>
              </a:prstGeom>
              <a:blipFill>
                <a:blip r:embed="rId6"/>
                <a:stretch>
                  <a:fillRect l="-1868" r="-20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hape 127"/>
              <p:cNvSpPr txBox="1"/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000" dirty="0"/>
                  <a:t>Suppose: 3 training examples, 3 classes.</a:t>
                </a:r>
              </a:p>
              <a:p>
                <a:r>
                  <a:rPr lang="en-US" sz="2000" dirty="0"/>
                  <a:t>For</a:t>
                </a:r>
                <a:r>
                  <a:rPr lang="en" sz="2000" dirty="0"/>
                  <a:t> some W the scores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𝑊𝑥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sz="2000" dirty="0"/>
                  <a:t>are:</a:t>
                </a:r>
              </a:p>
            </p:txBody>
          </p:sp>
        </mc:Choice>
        <mc:Fallback xmlns="">
          <p:sp>
            <p:nvSpPr>
              <p:cNvPr id="28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blipFill>
                <a:blip r:embed="rId7"/>
                <a:stretch>
                  <a:fillRect l="-1345" r="-367" b="-82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hape 205"/>
          <p:cNvSpPr txBox="1"/>
          <p:nvPr/>
        </p:nvSpPr>
        <p:spPr>
          <a:xfrm>
            <a:off x="1622374" y="5609931"/>
            <a:ext cx="12584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3" name="Shape 204"/>
          <p:cNvSpPr txBox="1"/>
          <p:nvPr/>
        </p:nvSpPr>
        <p:spPr>
          <a:xfrm>
            <a:off x="2963723" y="5597602"/>
            <a:ext cx="873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2.9</a:t>
            </a:r>
          </a:p>
        </p:txBody>
      </p:sp>
      <p:sp>
        <p:nvSpPr>
          <p:cNvPr id="26" name="Shape 204"/>
          <p:cNvSpPr txBox="1"/>
          <p:nvPr/>
        </p:nvSpPr>
        <p:spPr>
          <a:xfrm>
            <a:off x="4425970" y="5609931"/>
            <a:ext cx="67714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 0 </a:t>
            </a:r>
          </a:p>
        </p:txBody>
      </p:sp>
      <p:sp>
        <p:nvSpPr>
          <p:cNvPr id="27" name="Shape 204"/>
          <p:cNvSpPr txBox="1"/>
          <p:nvPr/>
        </p:nvSpPr>
        <p:spPr>
          <a:xfrm>
            <a:off x="5556595" y="5584531"/>
            <a:ext cx="945628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 10.9 </a:t>
            </a:r>
          </a:p>
        </p:txBody>
      </p:sp>
    </p:spTree>
    <p:extLst>
      <p:ext uri="{BB962C8B-B14F-4D97-AF65-F5344CB8AC3E}">
        <p14:creationId xmlns:p14="http://schemas.microsoft.com/office/powerpoint/2010/main" val="7493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89" y="2220342"/>
            <a:ext cx="1140230" cy="12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5" y="2234453"/>
            <a:ext cx="1258543" cy="128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53" y="2220343"/>
            <a:ext cx="1211051" cy="13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691459" y="3569598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649125" y="497118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3236" y="4314076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81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9781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901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4259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59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425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6451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7975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7975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845451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225032" y="232767"/>
            <a:ext cx="3222600" cy="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Multiclass SVM loss:</a:t>
            </a:r>
            <a:endParaRPr lang="e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7550104" y="1004779"/>
                <a:ext cx="3593989" cy="511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000" dirty="0"/>
                  <a:t>Given an example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image and</a:t>
                </a:r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(integer) label, and using the shorthand for the scores vector: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𝑠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the SVM loss has the form: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0"/>
                <a:endParaRPr lang="en-US" sz="2000" dirty="0"/>
              </a:p>
              <a:p>
                <a:pPr lvl="0"/>
                <a:r>
                  <a:rPr lang="en" sz="2000" dirty="0">
                    <a:solidFill>
                      <a:srgbClr val="0000FF"/>
                    </a:solidFill>
                  </a:rPr>
                  <a:t>Q5: usually at initialization W are small numbers, so 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/>
                      </a:rPr>
                      <m:t>𝑠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≈0</m:t>
                    </m:r>
                  </m:oMath>
                </a14:m>
                <a:r>
                  <a:rPr lang="en" sz="2000" dirty="0">
                    <a:solidFill>
                      <a:srgbClr val="0000FF"/>
                    </a:solidFill>
                  </a:rPr>
                  <a:t> What is the loss?</a:t>
                </a:r>
              </a:p>
              <a:p>
                <a:pPr lvl="0"/>
                <a:endParaRPr lang="en" sz="2000" dirty="0">
                  <a:solidFill>
                    <a:srgbClr val="0000FF"/>
                  </a:solidFill>
                </a:endParaRPr>
              </a:p>
              <a:p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104" y="1004779"/>
                <a:ext cx="3593989" cy="5117623"/>
              </a:xfrm>
              <a:prstGeom prst="rect">
                <a:avLst/>
              </a:prstGeom>
              <a:blipFill>
                <a:blip r:embed="rId6"/>
                <a:stretch>
                  <a:fillRect l="-1868" r="-20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hape 127"/>
              <p:cNvSpPr txBox="1"/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000" dirty="0"/>
                  <a:t>Suppose: 3 training examples, 3 classes.</a:t>
                </a:r>
              </a:p>
              <a:p>
                <a:r>
                  <a:rPr lang="en-US" sz="2000" dirty="0"/>
                  <a:t>For</a:t>
                </a:r>
                <a:r>
                  <a:rPr lang="en" sz="2000" dirty="0"/>
                  <a:t> some W the scores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𝑊𝑥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sz="2000" dirty="0"/>
                  <a:t>are:</a:t>
                </a:r>
              </a:p>
            </p:txBody>
          </p:sp>
        </mc:Choice>
        <mc:Fallback xmlns="">
          <p:sp>
            <p:nvSpPr>
              <p:cNvPr id="28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1" y="1031043"/>
                <a:ext cx="4990619" cy="474000"/>
              </a:xfrm>
              <a:prstGeom prst="rect">
                <a:avLst/>
              </a:prstGeom>
              <a:blipFill>
                <a:blip r:embed="rId7"/>
                <a:stretch>
                  <a:fillRect l="-1345" r="-367" b="-82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hape 205"/>
          <p:cNvSpPr txBox="1"/>
          <p:nvPr/>
        </p:nvSpPr>
        <p:spPr>
          <a:xfrm>
            <a:off x="1622374" y="5609931"/>
            <a:ext cx="12584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3" name="Shape 204"/>
          <p:cNvSpPr txBox="1"/>
          <p:nvPr/>
        </p:nvSpPr>
        <p:spPr>
          <a:xfrm>
            <a:off x="2963723" y="5597602"/>
            <a:ext cx="873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2.9</a:t>
            </a:r>
          </a:p>
        </p:txBody>
      </p:sp>
      <p:sp>
        <p:nvSpPr>
          <p:cNvPr id="26" name="Shape 204"/>
          <p:cNvSpPr txBox="1"/>
          <p:nvPr/>
        </p:nvSpPr>
        <p:spPr>
          <a:xfrm>
            <a:off x="4425970" y="5609931"/>
            <a:ext cx="67714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 0 </a:t>
            </a:r>
          </a:p>
        </p:txBody>
      </p:sp>
      <p:sp>
        <p:nvSpPr>
          <p:cNvPr id="27" name="Shape 204"/>
          <p:cNvSpPr txBox="1"/>
          <p:nvPr/>
        </p:nvSpPr>
        <p:spPr>
          <a:xfrm>
            <a:off x="5556595" y="5584531"/>
            <a:ext cx="945628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 10.9 </a:t>
            </a:r>
          </a:p>
        </p:txBody>
      </p:sp>
    </p:spTree>
    <p:extLst>
      <p:ext uri="{BB962C8B-B14F-4D97-AF65-F5344CB8AC3E}">
        <p14:creationId xmlns:p14="http://schemas.microsoft.com/office/powerpoint/2010/main" val="32503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375" y="2405335"/>
            <a:ext cx="7572000" cy="335003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1684027" y="116400"/>
            <a:ext cx="5426699" cy="6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Example numpy code: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127"/>
              <p:cNvSpPr txBox="1"/>
              <p:nvPr/>
            </p:nvSpPr>
            <p:spPr>
              <a:xfrm>
                <a:off x="1881491" y="1031043"/>
                <a:ext cx="4990619" cy="127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1" y="1031043"/>
                <a:ext cx="4990619" cy="127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35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81200" y="1"/>
            <a:ext cx="8229600" cy="91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Computer Vision – Bag-of-words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41" y="2521488"/>
            <a:ext cx="2999242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44" y="2416713"/>
            <a:ext cx="3181856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620823" y="3852861"/>
            <a:ext cx="1143000" cy="609600"/>
          </a:xfrm>
          <a:prstGeom prst="rightArrow">
            <a:avLst/>
          </a:prstGeom>
          <a:solidFill>
            <a:srgbClr val="5CB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25156" y="2181225"/>
            <a:ext cx="3942844" cy="1085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85"/>
          <p:cNvSpPr/>
          <p:nvPr/>
        </p:nvSpPr>
        <p:spPr>
          <a:xfrm>
            <a:off x="1524000" y="6088601"/>
            <a:ext cx="9144000" cy="84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26974" y="890588"/>
            <a:ext cx="8229600" cy="59674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Sivic</a:t>
            </a:r>
            <a:r>
              <a:rPr lang="en-US" dirty="0"/>
              <a:t> and Zisserman (2003) “</a:t>
            </a:r>
            <a:r>
              <a:rPr lang="en-US" altLang="zh-CN" dirty="0"/>
              <a:t>Video Google: A Text Retrieval Approach to Object Matching in Videos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SIFT </a:t>
            </a:r>
            <a:r>
              <a:rPr lang="en-US" dirty="0">
                <a:sym typeface="Wingdings" panose="05000000000000000000" pitchFamily="2" charset="2"/>
              </a:rPr>
              <a:t> SA and MS regions                    code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hape 127"/>
              <p:cNvSpPr txBox="1"/>
              <p:nvPr/>
            </p:nvSpPr>
            <p:spPr>
              <a:xfrm>
                <a:off x="1881490" y="1031043"/>
                <a:ext cx="7444284" cy="127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𝑊𝑥</m:t>
                      </m:r>
                    </m:oMath>
                  </m:oMathPara>
                </a14:m>
                <a:endParaRPr lang="en-US" sz="2400" i="1" dirty="0">
                  <a:latin typeface="Cambria Math"/>
                </a:endParaRPr>
              </a:p>
              <a:p>
                <a:pPr lvl="0"/>
                <a:endParaRPr lang="en-US" sz="2400" i="1" dirty="0"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max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0" y="1031043"/>
                <a:ext cx="7444284" cy="1274412"/>
              </a:xfrm>
              <a:prstGeom prst="rect">
                <a:avLst/>
              </a:prstGeom>
              <a:blipFill>
                <a:blip r:embed="rId3"/>
                <a:stretch>
                  <a:fillRect b="-492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hape 127"/>
              <p:cNvSpPr txBox="1"/>
              <p:nvPr/>
            </p:nvSpPr>
            <p:spPr>
              <a:xfrm>
                <a:off x="1861888" y="1031043"/>
                <a:ext cx="7444284" cy="2947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𝑊𝑥</m:t>
                      </m:r>
                    </m:oMath>
                  </m:oMathPara>
                </a14:m>
                <a:endParaRPr lang="en-US" sz="2400" i="1" dirty="0">
                  <a:latin typeface="Cambria Math"/>
                </a:endParaRPr>
              </a:p>
              <a:p>
                <a:pPr lvl="0"/>
                <a:endParaRPr lang="en-US" sz="2400" i="1" dirty="0"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max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5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88" y="1031043"/>
                <a:ext cx="7444284" cy="2947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hape 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50135">
            <a:off x="8854380" y="1183799"/>
            <a:ext cx="903582" cy="10636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512"/>
          <p:cNvSpPr txBox="1"/>
          <p:nvPr/>
        </p:nvSpPr>
        <p:spPr>
          <a:xfrm>
            <a:off x="1698577" y="135802"/>
            <a:ext cx="5441399" cy="67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There is a bug with the loss:</a:t>
            </a:r>
          </a:p>
        </p:txBody>
      </p:sp>
    </p:spTree>
    <p:extLst>
      <p:ext uri="{BB962C8B-B14F-4D97-AF65-F5344CB8AC3E}">
        <p14:creationId xmlns:p14="http://schemas.microsoft.com/office/powerpoint/2010/main" val="21945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hape 127"/>
              <p:cNvSpPr txBox="1"/>
              <p:nvPr/>
            </p:nvSpPr>
            <p:spPr>
              <a:xfrm>
                <a:off x="1881490" y="1031043"/>
                <a:ext cx="7444284" cy="2947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;</m:t>
                          </m:r>
                          <m:r>
                            <a:rPr lang="en-US" sz="2400" i="1">
                              <a:latin typeface="Cambria Math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𝑊𝑥</m:t>
                      </m:r>
                    </m:oMath>
                  </m:oMathPara>
                </a14:m>
                <a:endParaRPr lang="en-US" sz="2400" i="1" dirty="0">
                  <a:latin typeface="Cambria Math"/>
                </a:endParaRPr>
              </a:p>
              <a:p>
                <a:pPr lvl="0"/>
                <a:endParaRPr lang="en-US" sz="2400" i="1" dirty="0"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max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r>
                  <a:rPr lang="en" sz="2400" dirty="0"/>
                  <a:t>E.g. Suppose that we found a W such that L = 0. </a:t>
                </a:r>
              </a:p>
              <a:p>
                <a:r>
                  <a:rPr lang="en" sz="2400" dirty="0"/>
                  <a:t>Is this W unique?</a:t>
                </a:r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5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90" y="1031043"/>
                <a:ext cx="7444284" cy="2947570"/>
              </a:xfrm>
              <a:prstGeom prst="rect">
                <a:avLst/>
              </a:prstGeom>
              <a:blipFill>
                <a:blip r:embed="rId3"/>
                <a:stretch>
                  <a:fillRect l="-1310" b="-80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hape 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50135">
            <a:off x="8873983" y="1152921"/>
            <a:ext cx="903582" cy="10636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512"/>
          <p:cNvSpPr txBox="1"/>
          <p:nvPr/>
        </p:nvSpPr>
        <p:spPr>
          <a:xfrm>
            <a:off x="1698577" y="135802"/>
            <a:ext cx="5441399" cy="67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There is a bug with the loss:</a:t>
            </a:r>
          </a:p>
        </p:txBody>
      </p:sp>
    </p:spTree>
    <p:extLst>
      <p:ext uri="{BB962C8B-B14F-4D97-AF65-F5344CB8AC3E}">
        <p14:creationId xmlns:p14="http://schemas.microsoft.com/office/powerpoint/2010/main" val="296394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89" y="2220342"/>
            <a:ext cx="1140230" cy="12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5" y="2234453"/>
            <a:ext cx="1258543" cy="128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53" y="2220343"/>
            <a:ext cx="1211051" cy="13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691459" y="3569598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649125" y="4971187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63236" y="4314076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81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9781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901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4259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59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4259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645170" y="50387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797570" y="43275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797570" y="3616397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845451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225032" y="232767"/>
            <a:ext cx="3222600" cy="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Multiclass SVM loss:</a:t>
            </a:r>
            <a:endParaRPr lang="e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7679467" y="1031043"/>
                <a:ext cx="3593989" cy="5117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0"/>
                <a:endParaRPr lang="en-US" dirty="0"/>
              </a:p>
              <a:p>
                <a:pPr lvl="0"/>
                <a:r>
                  <a:rPr lang="en-US" dirty="0"/>
                  <a:t>Original Car Image Loss: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max(0, 1.3 - 4.9 + 1) 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   +max(0, 2.0 - 4.9 + 1)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max(0, -2.6) + max(0, -1.9)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0 + 0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0</a:t>
                </a:r>
              </a:p>
              <a:p>
                <a:pPr lvl="0"/>
                <a:endParaRPr lang="en-US" dirty="0"/>
              </a:p>
              <a:p>
                <a:pPr lvl="0"/>
                <a:r>
                  <a:rPr lang="en-US" dirty="0"/>
                  <a:t>W twice as large: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max(0, 2.6 - 9.8 + 1) 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   +max(0, 4.0 - 9.8 + 1)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max(0, -6.2) + max(0, -4.8)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0 + 0</a:t>
                </a:r>
              </a:p>
              <a:p>
                <a:pPr lvl="0"/>
                <a:r>
                  <a:rPr lang="en" dirty="0">
                    <a:solidFill>
                      <a:srgbClr val="0000FF"/>
                    </a:solidFill>
                  </a:rPr>
                  <a:t>= 0</a:t>
                </a:r>
              </a:p>
              <a:p>
                <a:pPr lvl="0"/>
                <a:endParaRPr lang="en-US" dirty="0"/>
              </a:p>
              <a:p>
                <a:pPr lvl="0"/>
                <a:endParaRPr lang="en-US" dirty="0"/>
              </a:p>
              <a:p>
                <a:pPr lvl="0"/>
                <a:endParaRPr lang="en-US" dirty="0"/>
              </a:p>
              <a:p>
                <a:pPr lvl="0"/>
                <a:endParaRPr lang="en-US" sz="2000" dirty="0"/>
              </a:p>
              <a:p>
                <a:pPr lvl="0"/>
                <a:endParaRPr lang="en" sz="2000" dirty="0">
                  <a:solidFill>
                    <a:srgbClr val="0000FF"/>
                  </a:solidFill>
                </a:endParaRPr>
              </a:p>
              <a:p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467" y="1031043"/>
                <a:ext cx="3593989" cy="5117623"/>
              </a:xfrm>
              <a:prstGeom prst="rect">
                <a:avLst/>
              </a:prstGeom>
              <a:blipFill>
                <a:blip r:embed="rId6"/>
                <a:stretch>
                  <a:fillRect l="-15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hape 127"/>
              <p:cNvSpPr txBox="1"/>
              <p:nvPr/>
            </p:nvSpPr>
            <p:spPr>
              <a:xfrm>
                <a:off x="1023731" y="1031043"/>
                <a:ext cx="5848380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000" dirty="0"/>
                  <a:t>Suppose: 3 training examples, 3 classes.</a:t>
                </a:r>
              </a:p>
              <a:p>
                <a:r>
                  <a:rPr lang="en-US" sz="2000" dirty="0"/>
                  <a:t>For</a:t>
                </a:r>
                <a:r>
                  <a:rPr lang="en" sz="2000" dirty="0"/>
                  <a:t> some W the scores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𝑊𝑥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sz="2000" dirty="0"/>
                  <a:t>are:</a:t>
                </a:r>
              </a:p>
            </p:txBody>
          </p:sp>
        </mc:Choice>
        <mc:Fallback xmlns="">
          <p:sp>
            <p:nvSpPr>
              <p:cNvPr id="28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31" y="1031043"/>
                <a:ext cx="5848380" cy="474000"/>
              </a:xfrm>
              <a:prstGeom prst="rect">
                <a:avLst/>
              </a:prstGeom>
              <a:blipFill>
                <a:blip r:embed="rId7"/>
                <a:stretch>
                  <a:fillRect l="-1147" b="-82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hape 205"/>
          <p:cNvSpPr txBox="1"/>
          <p:nvPr/>
        </p:nvSpPr>
        <p:spPr>
          <a:xfrm>
            <a:off x="1622374" y="5609931"/>
            <a:ext cx="12584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3" name="Shape 204"/>
          <p:cNvSpPr txBox="1"/>
          <p:nvPr/>
        </p:nvSpPr>
        <p:spPr>
          <a:xfrm>
            <a:off x="2963723" y="5597602"/>
            <a:ext cx="8730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2.9</a:t>
            </a:r>
          </a:p>
        </p:txBody>
      </p:sp>
      <p:sp>
        <p:nvSpPr>
          <p:cNvPr id="26" name="Shape 204"/>
          <p:cNvSpPr txBox="1"/>
          <p:nvPr/>
        </p:nvSpPr>
        <p:spPr>
          <a:xfrm>
            <a:off x="4425970" y="5609931"/>
            <a:ext cx="677143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33CC"/>
                </a:solidFill>
              </a:rPr>
              <a:t> 0 </a:t>
            </a:r>
          </a:p>
        </p:txBody>
      </p:sp>
      <p:sp>
        <p:nvSpPr>
          <p:cNvPr id="27" name="Shape 204"/>
          <p:cNvSpPr txBox="1"/>
          <p:nvPr/>
        </p:nvSpPr>
        <p:spPr>
          <a:xfrm>
            <a:off x="5556595" y="5584531"/>
            <a:ext cx="945628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 10.9 </a:t>
            </a:r>
          </a:p>
        </p:txBody>
      </p:sp>
      <p:sp>
        <p:nvSpPr>
          <p:cNvPr id="25" name="Shape 552"/>
          <p:cNvSpPr/>
          <p:nvPr/>
        </p:nvSpPr>
        <p:spPr>
          <a:xfrm>
            <a:off x="4346914" y="3657180"/>
            <a:ext cx="741887" cy="2448988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297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/>
        </p:nvSpPr>
        <p:spPr>
          <a:xfrm>
            <a:off x="1691325" y="164902"/>
            <a:ext cx="5063100" cy="65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Weight Regularization</a:t>
            </a:r>
          </a:p>
        </p:txBody>
      </p:sp>
      <p:sp>
        <p:nvSpPr>
          <p:cNvPr id="566" name="Shape 566"/>
          <p:cNvSpPr/>
          <p:nvPr/>
        </p:nvSpPr>
        <p:spPr>
          <a:xfrm>
            <a:off x="8816577" y="1802534"/>
            <a:ext cx="1069499" cy="59047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567" name="Shape 567"/>
          <p:cNvCxnSpPr/>
          <p:nvPr/>
        </p:nvCxnSpPr>
        <p:spPr>
          <a:xfrm>
            <a:off x="8653220" y="1335197"/>
            <a:ext cx="531000" cy="3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Shape 568"/>
              <p:cNvSpPr txBox="1"/>
              <p:nvPr/>
            </p:nvSpPr>
            <p:spPr>
              <a:xfrm>
                <a:off x="5899107" y="917999"/>
                <a:ext cx="4103700" cy="417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" i="1" dirty="0">
                        <a:latin typeface="Cambria Math"/>
                        <a:ea typeface="Cambria Math"/>
                      </a:rPr>
                      <m:t>𝜆</m:t>
                    </m:r>
                  </m:oMath>
                </a14:m>
                <a:r>
                  <a:rPr lang="en" dirty="0"/>
                  <a:t>= regularization strength</a:t>
                </a:r>
              </a:p>
              <a:p>
                <a:r>
                  <a:rPr lang="en" dirty="0"/>
                  <a:t>(hyperparameter)</a:t>
                </a:r>
              </a:p>
            </p:txBody>
          </p:sp>
        </mc:Choice>
        <mc:Fallback xmlns="">
          <p:sp>
            <p:nvSpPr>
              <p:cNvPr id="568" name="Shape 5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07" y="917999"/>
                <a:ext cx="4103700" cy="417199"/>
              </a:xfrm>
              <a:prstGeom prst="rect">
                <a:avLst/>
              </a:prstGeom>
              <a:blipFill>
                <a:blip r:embed="rId3"/>
                <a:stretch>
                  <a:fillRect l="-1337" b="-88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Shape 569"/>
              <p:cNvSpPr txBox="1"/>
              <p:nvPr/>
            </p:nvSpPr>
            <p:spPr>
              <a:xfrm>
                <a:off x="775252" y="1331560"/>
                <a:ext cx="11062252" cy="411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max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40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λ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" sz="3000" dirty="0">
                  <a:solidFill>
                    <a:srgbClr val="38761D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" sz="2400" dirty="0">
                    <a:solidFill>
                      <a:srgbClr val="38761D"/>
                    </a:solidFill>
                  </a:rPr>
                  <a:t>In common use:</a:t>
                </a:r>
                <a:r>
                  <a:rPr lang="en" sz="2400" dirty="0"/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en" sz="2400" b="1" dirty="0"/>
                  <a:t>L2 regularization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i="1">
                                <a:latin typeface="Cambria Math"/>
                              </a:rPr>
                              <m:t>𝑙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" sz="2400" b="1" dirty="0"/>
                  <a:t>    </a:t>
                </a:r>
              </a:p>
              <a:p>
                <a:pPr>
                  <a:spcBef>
                    <a:spcPts val="1200"/>
                  </a:spcBef>
                </a:pPr>
                <a:r>
                  <a:rPr lang="en" sz="2400" dirty="0"/>
                  <a:t>L1 regularization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i="1">
                                <a:latin typeface="Cambria Math"/>
                              </a:rPr>
                              <m:t>𝑙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/>
                                </m:sSubSup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" sz="2400" dirty="0"/>
              </a:p>
              <a:p>
                <a:pPr>
                  <a:spcBef>
                    <a:spcPts val="1200"/>
                  </a:spcBef>
                </a:pPr>
                <a:r>
                  <a:rPr lang="en" sz="2400" dirty="0"/>
                  <a:t>Elastic net (L1 + L2)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altLang="zh-CN" sz="2400" i="1">
                        <a:latin typeface="Cambria Math"/>
                        <a:ea typeface="Cambria Math"/>
                      </a:rPr>
                      <m:t>𝛽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i="1">
                                <a:latin typeface="Cambria Math"/>
                              </a:rPr>
                              <m:t>𝑙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）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  <m:brk m:alnAt="9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/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nary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" sz="2400" dirty="0"/>
              </a:p>
              <a:p>
                <a:pPr>
                  <a:spcBef>
                    <a:spcPts val="1200"/>
                  </a:spcBef>
                </a:pPr>
                <a:r>
                  <a:rPr lang="en" sz="2400" dirty="0"/>
                  <a:t>Dropout </a:t>
                </a:r>
                <a:r>
                  <a:rPr lang="en" sz="2400" dirty="0">
                    <a:solidFill>
                      <a:srgbClr val="999999"/>
                    </a:solidFill>
                  </a:rPr>
                  <a:t>(will see later)</a:t>
                </a:r>
              </a:p>
              <a:p>
                <a:pPr>
                  <a:spcBef>
                    <a:spcPts val="1200"/>
                  </a:spcBef>
                </a:pPr>
                <a:r>
                  <a:rPr lang="en" sz="2400" dirty="0"/>
                  <a:t>Max norm regularization </a:t>
                </a:r>
                <a:r>
                  <a:rPr lang="en" sz="2400" dirty="0">
                    <a:solidFill>
                      <a:srgbClr val="999999"/>
                    </a:solidFill>
                  </a:rPr>
                  <a:t>(might see later)</a:t>
                </a:r>
              </a:p>
            </p:txBody>
          </p:sp>
        </mc:Choice>
        <mc:Fallback xmlns="">
          <p:sp>
            <p:nvSpPr>
              <p:cNvPr id="569" name="Shape 5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52" y="1331560"/>
                <a:ext cx="11062252" cy="4111102"/>
              </a:xfrm>
              <a:prstGeom prst="rect">
                <a:avLst/>
              </a:prstGeom>
              <a:blipFill>
                <a:blip r:embed="rId4"/>
                <a:stretch>
                  <a:fillRect l="-826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4222875" y="242959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损失函数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数据损失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正则化惩罚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项</a:t>
            </a:r>
          </a:p>
        </p:txBody>
      </p:sp>
    </p:spTree>
    <p:extLst>
      <p:ext uri="{BB962C8B-B14F-4D97-AF65-F5344CB8AC3E}">
        <p14:creationId xmlns:p14="http://schemas.microsoft.com/office/powerpoint/2010/main" val="377749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057400" y="1114426"/>
                <a:ext cx="8229600" cy="51339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1,1,1,1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1,0,0,0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0.25,0.25,0.25,0.25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dirty="0"/>
                  <a:t>What will L2 regularization do?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dirty="0"/>
                  <a:t>What will L1 regularization do? 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114426"/>
                <a:ext cx="8229600" cy="5133974"/>
              </a:xfrm>
              <a:prstGeom prst="rect">
                <a:avLst/>
              </a:prstGeom>
              <a:blipFill>
                <a:blip r:embed="rId3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411" y="0"/>
            <a:ext cx="8229600" cy="990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" sz="3200" dirty="0">
                <a:solidFill>
                  <a:schemeClr val="bg1"/>
                </a:solidFill>
              </a:rPr>
              <a:t>L2 regularization: motivation</a:t>
            </a:r>
          </a:p>
        </p:txBody>
      </p:sp>
    </p:spTree>
    <p:extLst>
      <p:ext uri="{BB962C8B-B14F-4D97-AF65-F5344CB8AC3E}">
        <p14:creationId xmlns:p14="http://schemas.microsoft.com/office/powerpoint/2010/main" val="29278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/>
        </p:nvSpPr>
        <p:spPr>
          <a:xfrm>
            <a:off x="1608826" y="121233"/>
            <a:ext cx="9059174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Softmax Classifier</a:t>
            </a:r>
            <a:r>
              <a:rPr lang="en" sz="2800" dirty="0">
                <a:solidFill>
                  <a:schemeClr val="bg1"/>
                </a:solidFill>
              </a:rPr>
              <a:t> (Multinomial Logistic Regression)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845" y="1317626"/>
            <a:ext cx="1140230" cy="11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649127" y="32260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649127" y="476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649127" y="399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2811570" y="31637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811570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2652774" y="4758044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-1.7</a:t>
            </a:r>
          </a:p>
        </p:txBody>
      </p:sp>
      <p:sp>
        <p:nvSpPr>
          <p:cNvPr id="31" name="Shape 828"/>
          <p:cNvSpPr txBox="1"/>
          <p:nvPr/>
        </p:nvSpPr>
        <p:spPr>
          <a:xfrm>
            <a:off x="3705076" y="1173893"/>
            <a:ext cx="6768091" cy="45631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i="1" dirty="0">
                <a:latin typeface="Cambria Math"/>
              </a:rPr>
              <a:t>                                                                 </a:t>
            </a:r>
            <a:endParaRPr lang="en-US" sz="2400" dirty="0"/>
          </a:p>
          <a:p>
            <a:pPr lv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048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/>
        </p:nvSpPr>
        <p:spPr>
          <a:xfrm>
            <a:off x="1608826" y="121233"/>
            <a:ext cx="9059174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Softmax Classifier</a:t>
            </a:r>
            <a:r>
              <a:rPr lang="en" sz="2800" dirty="0">
                <a:solidFill>
                  <a:schemeClr val="bg1"/>
                </a:solidFill>
              </a:rPr>
              <a:t> (Multinomial Logistic Regression)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845" y="1317626"/>
            <a:ext cx="1140230" cy="11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649127" y="32260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649127" y="476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649127" y="399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2811570" y="31637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788378" y="4051115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2688811" y="4895334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-1.7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hape 828"/>
              <p:cNvSpPr txBox="1"/>
              <p:nvPr/>
            </p:nvSpPr>
            <p:spPr>
              <a:xfrm>
                <a:off x="3899910" y="1173893"/>
                <a:ext cx="6768091" cy="4563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/>
                  <a:t>Scores = unnormalized log prob. of the classes</a:t>
                </a:r>
              </a:p>
              <a:p>
                <a:endParaRPr lang="en" sz="2400" dirty="0"/>
              </a:p>
              <a:p>
                <a:pPr lvl="0"/>
                <a:r>
                  <a:rPr lang="en-US" sz="2400" i="1" dirty="0">
                    <a:latin typeface="Cambria Math"/>
                  </a:rPr>
                  <a:t>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endParaRPr lang="en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</p:txBody>
          </p:sp>
        </mc:Choice>
        <mc:Fallback xmlns="">
          <p:sp>
            <p:nvSpPr>
              <p:cNvPr id="31" name="Shape 8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910" y="1173893"/>
                <a:ext cx="6768091" cy="4563108"/>
              </a:xfrm>
              <a:prstGeom prst="rect">
                <a:avLst/>
              </a:prstGeom>
              <a:blipFill>
                <a:blip r:embed="rId4"/>
                <a:stretch>
                  <a:fillRect l="-14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8340104" y="1907450"/>
            <a:ext cx="1858339" cy="738984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/>
        </p:nvSpPr>
        <p:spPr>
          <a:xfrm>
            <a:off x="1608826" y="121233"/>
            <a:ext cx="9059174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Softmax Classifier</a:t>
            </a:r>
            <a:r>
              <a:rPr lang="en" sz="2800" dirty="0">
                <a:solidFill>
                  <a:schemeClr val="bg1"/>
                </a:solidFill>
              </a:rPr>
              <a:t> (Multinomial Logistic Regression)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845" y="1317626"/>
            <a:ext cx="1140230" cy="11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649127" y="32260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649127" y="476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649127" y="399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2811570" y="31637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811570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2688811" y="4754186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-1.7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hape 828"/>
              <p:cNvSpPr txBox="1"/>
              <p:nvPr/>
            </p:nvSpPr>
            <p:spPr>
              <a:xfrm>
                <a:off x="3899910" y="1173893"/>
                <a:ext cx="6768091" cy="4563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/>
                  <a:t>Scores = unnormalized log prob. of the classes</a:t>
                </a:r>
              </a:p>
              <a:p>
                <a:endParaRPr lang="en" sz="2400" dirty="0"/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" sz="2400" i="1" dirty="0"/>
                  <a:t>   </a:t>
                </a:r>
                <a:r>
                  <a:rPr lang="en" sz="2400" dirty="0"/>
                  <a:t>where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endParaRPr lang="en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</p:txBody>
          </p:sp>
        </mc:Choice>
        <mc:Fallback xmlns="">
          <p:sp>
            <p:nvSpPr>
              <p:cNvPr id="31" name="Shape 8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910" y="1173893"/>
                <a:ext cx="6768091" cy="4563108"/>
              </a:xfrm>
              <a:prstGeom prst="rect">
                <a:avLst/>
              </a:prstGeom>
              <a:blipFill>
                <a:blip r:embed="rId4"/>
                <a:stretch>
                  <a:fillRect l="-14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3899910" y="1907450"/>
            <a:ext cx="3384045" cy="901652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340105" y="1998038"/>
            <a:ext cx="1858339" cy="738984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7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/>
        </p:nvSpPr>
        <p:spPr>
          <a:xfrm>
            <a:off x="1608826" y="121233"/>
            <a:ext cx="9059174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Softmax Classifier</a:t>
            </a:r>
            <a:r>
              <a:rPr lang="en" sz="2800" dirty="0">
                <a:solidFill>
                  <a:schemeClr val="bg1"/>
                </a:solidFill>
              </a:rPr>
              <a:t> (Multinomial Logistic Regression)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845" y="1317626"/>
            <a:ext cx="1140230" cy="11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649127" y="32260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649127" y="476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649127" y="399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2811570" y="31637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811570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2688811" y="4829012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-1.7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hape 828"/>
              <p:cNvSpPr txBox="1"/>
              <p:nvPr/>
            </p:nvSpPr>
            <p:spPr>
              <a:xfrm>
                <a:off x="3899910" y="1173893"/>
                <a:ext cx="6768091" cy="4563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/>
                  <a:t>Scores = unnormalized log prob. of the classes</a:t>
                </a:r>
              </a:p>
              <a:p>
                <a:endParaRPr lang="en" sz="2400" dirty="0"/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" sz="2400" i="1" dirty="0"/>
                  <a:t>   </a:t>
                </a:r>
                <a:r>
                  <a:rPr lang="en" sz="2400" dirty="0"/>
                  <a:t>where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endParaRPr lang="en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</p:txBody>
          </p:sp>
        </mc:Choice>
        <mc:Fallback xmlns="">
          <p:sp>
            <p:nvSpPr>
              <p:cNvPr id="31" name="Shape 8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910" y="1173893"/>
                <a:ext cx="6768091" cy="4563108"/>
              </a:xfrm>
              <a:prstGeom prst="rect">
                <a:avLst/>
              </a:prstGeom>
              <a:blipFill>
                <a:blip r:embed="rId4"/>
                <a:stretch>
                  <a:fillRect l="-14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3899910" y="1907450"/>
            <a:ext cx="3384045" cy="901652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340105" y="1998038"/>
            <a:ext cx="1858339" cy="738984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hape 646"/>
          <p:cNvSpPr txBox="1"/>
          <p:nvPr/>
        </p:nvSpPr>
        <p:spPr>
          <a:xfrm>
            <a:off x="6138413" y="3043344"/>
            <a:ext cx="2658900" cy="11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</a:rPr>
              <a:t>Softmax function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81766" y="1780946"/>
            <a:ext cx="929169" cy="1258816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4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984063"/>
            <a:ext cx="7905751" cy="51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81200" y="1"/>
            <a:ext cx="8229600" cy="91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Computer Vision - Shape matching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1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/>
        </p:nvSpPr>
        <p:spPr>
          <a:xfrm>
            <a:off x="1608826" y="121233"/>
            <a:ext cx="9059174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Softmax Classifier</a:t>
            </a:r>
            <a:r>
              <a:rPr lang="en" sz="2800" dirty="0">
                <a:solidFill>
                  <a:schemeClr val="bg1"/>
                </a:solidFill>
              </a:rPr>
              <a:t> (Multinomial Logistic Regression)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845" y="1317626"/>
            <a:ext cx="1140230" cy="11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649127" y="32260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649127" y="476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649127" y="399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2811570" y="31637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811570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2688811" y="4768734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-1.7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hape 828"/>
              <p:cNvSpPr txBox="1"/>
              <p:nvPr/>
            </p:nvSpPr>
            <p:spPr>
              <a:xfrm>
                <a:off x="3899910" y="1173893"/>
                <a:ext cx="6768091" cy="4563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/>
                  <a:t>Scores = unnormalized log prob. of the classes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" sz="2400" i="1" dirty="0"/>
                  <a:t>   </a:t>
                </a:r>
                <a:r>
                  <a:rPr lang="en" sz="2400" dirty="0"/>
                  <a:t>where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endParaRPr lang="en" sz="2400" dirty="0"/>
              </a:p>
              <a:p>
                <a:pPr lvl="0"/>
                <a:r>
                  <a:rPr lang="en-US" sz="2400" dirty="0"/>
                  <a:t>Want to maximize the log likelihood, or (for a loss function) to minimize the negative log likelihood of the correct class:</a:t>
                </a:r>
              </a:p>
              <a:p>
                <a:pPr lvl="0"/>
                <a:endParaRPr lang="en-US" sz="24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lvl="0"/>
                <a:endParaRPr lang="en-US" sz="2400" dirty="0"/>
              </a:p>
            </p:txBody>
          </p:sp>
        </mc:Choice>
        <mc:Fallback xmlns="">
          <p:sp>
            <p:nvSpPr>
              <p:cNvPr id="31" name="Shape 8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910" y="1173893"/>
                <a:ext cx="6768091" cy="4563108"/>
              </a:xfrm>
              <a:prstGeom prst="rect">
                <a:avLst/>
              </a:prstGeom>
              <a:blipFill>
                <a:blip r:embed="rId4"/>
                <a:stretch>
                  <a:fillRect l="-14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127700" y="3701782"/>
            <a:ext cx="4312508" cy="593904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899909" y="1610498"/>
            <a:ext cx="3493550" cy="79907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340105" y="1682579"/>
            <a:ext cx="1858339" cy="654909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/>
        </p:nvSpPr>
        <p:spPr>
          <a:xfrm>
            <a:off x="1608826" y="121233"/>
            <a:ext cx="9059174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Softmax Classifier</a:t>
            </a:r>
            <a:r>
              <a:rPr lang="en" sz="2800" dirty="0">
                <a:solidFill>
                  <a:schemeClr val="bg1"/>
                </a:solidFill>
              </a:rPr>
              <a:t> (Multinomial Logistic Regression)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845" y="1317626"/>
            <a:ext cx="1140230" cy="11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649127" y="32260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649127" y="476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649127" y="399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2811570" y="31637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811570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2688811" y="483739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hape 828"/>
              <p:cNvSpPr txBox="1"/>
              <p:nvPr/>
            </p:nvSpPr>
            <p:spPr>
              <a:xfrm>
                <a:off x="3899910" y="1173893"/>
                <a:ext cx="6768091" cy="4563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/>
                  <a:t>Scores = unnormalized log prob. of the classes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" sz="2400" i="1" dirty="0"/>
                  <a:t>   </a:t>
                </a:r>
                <a:r>
                  <a:rPr lang="en" sz="2400" dirty="0"/>
                  <a:t>where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𝑊</m:t>
                        </m:r>
                      </m:e>
                    </m:d>
                  </m:oMath>
                </a14:m>
                <a:endParaRPr lang="en" sz="2400" dirty="0"/>
              </a:p>
              <a:p>
                <a:pPr lvl="0"/>
                <a:r>
                  <a:rPr lang="en-US" sz="2400" dirty="0"/>
                  <a:t>Want to maximize the log likelihood, or (for a loss function) to minimize the negative log likelihood of the correct class:</a:t>
                </a:r>
              </a:p>
              <a:p>
                <a:pPr lvl="0"/>
                <a:endParaRPr lang="en-US" sz="24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lvl="0"/>
                <a:r>
                  <a:rPr lang="en-US" sz="2400" dirty="0"/>
                  <a:t>In summary: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r>
                        <m:rPr>
                          <m:nor/>
                        </m:rPr>
                        <a:rPr lang="en-US" sz="24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1" name="Shape 8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910" y="1173893"/>
                <a:ext cx="6768091" cy="4563108"/>
              </a:xfrm>
              <a:prstGeom prst="rect">
                <a:avLst/>
              </a:prstGeom>
              <a:blipFill>
                <a:blip r:embed="rId4"/>
                <a:stretch>
                  <a:fillRect l="-14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127700" y="3701782"/>
            <a:ext cx="4312508" cy="593904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899909" y="1610498"/>
            <a:ext cx="3493550" cy="79907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340105" y="1682579"/>
            <a:ext cx="1858339" cy="654909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7563633" y="5587901"/>
            <a:ext cx="2249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cross-entropy loss</a:t>
            </a:r>
            <a:endParaRPr lang="en-US" altLang="zh-CN" dirty="0"/>
          </a:p>
          <a:p>
            <a:r>
              <a:rPr lang="zh-CN" altLang="en-US" dirty="0">
                <a:solidFill>
                  <a:srgbClr val="212529"/>
                </a:solidFill>
                <a:latin typeface="-apple-system"/>
              </a:rPr>
              <a:t>交叉熵损失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71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/>
        </p:nvSpPr>
        <p:spPr>
          <a:xfrm>
            <a:off x="2642020" y="3196109"/>
            <a:ext cx="1062899" cy="222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26" name="Shape 826"/>
          <p:cNvSpPr txBox="1"/>
          <p:nvPr/>
        </p:nvSpPr>
        <p:spPr>
          <a:xfrm>
            <a:off x="1608826" y="121233"/>
            <a:ext cx="9059174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Softmax Classifier</a:t>
            </a:r>
            <a:r>
              <a:rPr lang="en" sz="2800" dirty="0">
                <a:solidFill>
                  <a:schemeClr val="bg1"/>
                </a:solidFill>
              </a:rPr>
              <a:t> (Multinomial Logistic Regression)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845" y="1317626"/>
            <a:ext cx="1140230" cy="11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649127" y="32260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649127" y="476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649127" y="399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2811570" y="31637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811570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2735370" y="45861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2025775" y="5500000"/>
            <a:ext cx="34428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unnormalized log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hape 828"/>
              <p:cNvSpPr txBox="1"/>
              <p:nvPr/>
            </p:nvSpPr>
            <p:spPr>
              <a:xfrm>
                <a:off x="3734540" y="1287564"/>
                <a:ext cx="3560995" cy="119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r>
                        <m:rPr>
                          <m:nor/>
                        </m:rPr>
                        <a:rPr lang="en-US" sz="24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1" name="Shape 8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540" y="1287564"/>
                <a:ext cx="3560995" cy="1193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73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/>
        </p:nvSpPr>
        <p:spPr>
          <a:xfrm>
            <a:off x="2642020" y="3196109"/>
            <a:ext cx="1062899" cy="222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26" name="Shape 826"/>
          <p:cNvSpPr txBox="1"/>
          <p:nvPr/>
        </p:nvSpPr>
        <p:spPr>
          <a:xfrm>
            <a:off x="1608826" y="121233"/>
            <a:ext cx="9059174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Softmax Classifier</a:t>
            </a:r>
            <a:r>
              <a:rPr lang="en" sz="2800" dirty="0">
                <a:solidFill>
                  <a:schemeClr val="bg1"/>
                </a:solidFill>
              </a:rPr>
              <a:t> (Multinomial Logistic Regression</a:t>
            </a:r>
            <a:r>
              <a:rPr lang="en" sz="2400" dirty="0"/>
              <a:t>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845" y="1317626"/>
            <a:ext cx="1140230" cy="11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649127" y="32260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649127" y="476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649127" y="399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2811570" y="31637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811570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2735370" y="45861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2025775" y="5500000"/>
            <a:ext cx="34428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36" name="Shape 836"/>
          <p:cNvCxnSpPr>
            <a:stCxn id="824" idx="3"/>
          </p:cNvCxnSpPr>
          <p:nvPr/>
        </p:nvCxnSpPr>
        <p:spPr>
          <a:xfrm>
            <a:off x="3704917" y="4309709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37" name="Shape 837"/>
          <p:cNvSpPr/>
          <p:nvPr/>
        </p:nvSpPr>
        <p:spPr>
          <a:xfrm>
            <a:off x="4424767" y="3219511"/>
            <a:ext cx="1043809" cy="22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38" name="Shape 838"/>
          <p:cNvSpPr txBox="1"/>
          <p:nvPr/>
        </p:nvSpPr>
        <p:spPr>
          <a:xfrm>
            <a:off x="4684530" y="31799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24.5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4455930" y="38911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164.0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4608330" y="46023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0.18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797043" y="3690511"/>
            <a:ext cx="843300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exp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3646670" y="2649133"/>
            <a:ext cx="34428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0000"/>
                </a:solidFill>
              </a:rPr>
              <a:t>unnormalized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hape 828"/>
              <p:cNvSpPr txBox="1"/>
              <p:nvPr/>
            </p:nvSpPr>
            <p:spPr>
              <a:xfrm>
                <a:off x="3734540" y="1287564"/>
                <a:ext cx="3560995" cy="119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r>
                        <m:rPr>
                          <m:nor/>
                        </m:rPr>
                        <a:rPr lang="en-US" sz="24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1" name="Shape 8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540" y="1287564"/>
                <a:ext cx="3560995" cy="1193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30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/>
        </p:nvSpPr>
        <p:spPr>
          <a:xfrm>
            <a:off x="2642020" y="3196109"/>
            <a:ext cx="1062899" cy="222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26" name="Shape 826"/>
          <p:cNvSpPr txBox="1"/>
          <p:nvPr/>
        </p:nvSpPr>
        <p:spPr>
          <a:xfrm>
            <a:off x="1608826" y="121233"/>
            <a:ext cx="9059174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Softmax Classifier</a:t>
            </a:r>
            <a:r>
              <a:rPr lang="en" sz="2800" dirty="0">
                <a:solidFill>
                  <a:schemeClr val="bg1"/>
                </a:solidFill>
              </a:rPr>
              <a:t> (Multinomial Logistic Regression)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845" y="1317626"/>
            <a:ext cx="1140230" cy="11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649127" y="32260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649127" y="476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649127" y="399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2811570" y="31637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811570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2735370" y="45861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2025775" y="5500000"/>
            <a:ext cx="34428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36" name="Shape 836"/>
          <p:cNvCxnSpPr>
            <a:stCxn id="824" idx="3"/>
          </p:cNvCxnSpPr>
          <p:nvPr/>
        </p:nvCxnSpPr>
        <p:spPr>
          <a:xfrm>
            <a:off x="3704917" y="4309709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37" name="Shape 837"/>
          <p:cNvSpPr/>
          <p:nvPr/>
        </p:nvSpPr>
        <p:spPr>
          <a:xfrm>
            <a:off x="4424767" y="3219511"/>
            <a:ext cx="1043809" cy="22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38" name="Shape 838"/>
          <p:cNvSpPr txBox="1"/>
          <p:nvPr/>
        </p:nvSpPr>
        <p:spPr>
          <a:xfrm>
            <a:off x="4684530" y="31799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24.5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4455930" y="38911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164.0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4608330" y="46023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0.18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797043" y="3690511"/>
            <a:ext cx="843300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exp</a:t>
            </a:r>
          </a:p>
        </p:txBody>
      </p:sp>
      <p:cxnSp>
        <p:nvCxnSpPr>
          <p:cNvPr id="842" name="Shape 842"/>
          <p:cNvCxnSpPr/>
          <p:nvPr/>
        </p:nvCxnSpPr>
        <p:spPr>
          <a:xfrm>
            <a:off x="5468575" y="4309709"/>
            <a:ext cx="133754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3" name="Shape 843"/>
          <p:cNvSpPr txBox="1"/>
          <p:nvPr/>
        </p:nvSpPr>
        <p:spPr>
          <a:xfrm>
            <a:off x="5468576" y="3693144"/>
            <a:ext cx="16193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normalize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3646670" y="2649133"/>
            <a:ext cx="34428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45" name="Shape 845"/>
          <p:cNvSpPr/>
          <p:nvPr/>
        </p:nvSpPr>
        <p:spPr>
          <a:xfrm>
            <a:off x="6883814" y="3196109"/>
            <a:ext cx="943710" cy="22272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46" name="Shape 846"/>
          <p:cNvSpPr txBox="1"/>
          <p:nvPr/>
        </p:nvSpPr>
        <p:spPr>
          <a:xfrm>
            <a:off x="6883815" y="317083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6977164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0.87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6977164" y="45861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0.00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6697063" y="5474689"/>
            <a:ext cx="14363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50" name="Shape 850"/>
          <p:cNvCxnSpPr/>
          <p:nvPr/>
        </p:nvCxnSpPr>
        <p:spPr>
          <a:xfrm>
            <a:off x="7827524" y="3416988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1" name="Shape 851"/>
              <p:cNvSpPr txBox="1"/>
              <p:nvPr/>
            </p:nvSpPr>
            <p:spPr>
              <a:xfrm>
                <a:off x="8094914" y="3186780"/>
                <a:ext cx="2412459" cy="1223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>
                              <a:solidFill>
                                <a:srgbClr val="99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9900FF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9900FF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9900FF"/>
                          </a:solidFill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9900FF"/>
                          </a:solidFill>
                          <a:latin typeface="Cambria Math"/>
                        </a:rPr>
                        <m:t>log</m:t>
                      </m:r>
                      <m:r>
                        <a:rPr lang="en-US" sz="2400" i="1">
                          <a:solidFill>
                            <a:srgbClr val="9900FF"/>
                          </a:solidFill>
                          <a:latin typeface="Cambria Math"/>
                        </a:rPr>
                        <m:t>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99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9900FF"/>
                              </a:solidFill>
                              <a:latin typeface="Cambria Math"/>
                            </a:rPr>
                            <m:t>0.13</m:t>
                          </m:r>
                        </m:e>
                      </m:d>
                    </m:oMath>
                  </m:oMathPara>
                </a14:m>
                <a:endParaRPr lang="en" sz="2400" dirty="0">
                  <a:solidFill>
                    <a:srgbClr val="9900FF"/>
                  </a:solidFill>
                </a:endParaRPr>
              </a:p>
              <a:p>
                <a:r>
                  <a:rPr lang="en" sz="2400" dirty="0">
                    <a:solidFill>
                      <a:srgbClr val="9900FF"/>
                    </a:solidFill>
                  </a:rPr>
                  <a:t>      = </a:t>
                </a:r>
                <a:r>
                  <a:rPr lang="en" sz="2400" b="1" dirty="0">
                    <a:solidFill>
                      <a:srgbClr val="9900FF"/>
                    </a:solidFill>
                  </a:rPr>
                  <a:t>0.89</a:t>
                </a:r>
              </a:p>
            </p:txBody>
          </p:sp>
        </mc:Choice>
        <mc:Fallback xmlns="">
          <p:sp>
            <p:nvSpPr>
              <p:cNvPr id="851" name="Shape 8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14" y="3186780"/>
                <a:ext cx="2412459" cy="1223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hape 828"/>
              <p:cNvSpPr txBox="1"/>
              <p:nvPr/>
            </p:nvSpPr>
            <p:spPr>
              <a:xfrm>
                <a:off x="3734540" y="1287564"/>
                <a:ext cx="3560995" cy="119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r>
                        <m:rPr>
                          <m:nor/>
                        </m:rPr>
                        <a:rPr lang="en-US" sz="24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1" name="Shape 8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540" y="1287564"/>
                <a:ext cx="3560995" cy="1193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93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/>
        </p:nvSpPr>
        <p:spPr>
          <a:xfrm>
            <a:off x="2642020" y="3196109"/>
            <a:ext cx="1062899" cy="222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26" name="Shape 826"/>
          <p:cNvSpPr txBox="1"/>
          <p:nvPr/>
        </p:nvSpPr>
        <p:spPr>
          <a:xfrm>
            <a:off x="1608827" y="121233"/>
            <a:ext cx="9302365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Softmax Classifier</a:t>
            </a:r>
            <a:r>
              <a:rPr lang="en" sz="2800" dirty="0">
                <a:solidFill>
                  <a:schemeClr val="bg1"/>
                </a:solidFill>
              </a:rPr>
              <a:t> (Multinomial Logistic Regression)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845" y="1317626"/>
            <a:ext cx="1140230" cy="11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649127" y="32260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649127" y="476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649127" y="399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2811570" y="31637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811570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2735370" y="45861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2025775" y="5500000"/>
            <a:ext cx="34428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36" name="Shape 836"/>
          <p:cNvCxnSpPr>
            <a:stCxn id="824" idx="3"/>
          </p:cNvCxnSpPr>
          <p:nvPr/>
        </p:nvCxnSpPr>
        <p:spPr>
          <a:xfrm>
            <a:off x="3704917" y="4309709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37" name="Shape 837"/>
          <p:cNvSpPr/>
          <p:nvPr/>
        </p:nvSpPr>
        <p:spPr>
          <a:xfrm>
            <a:off x="4424767" y="3219511"/>
            <a:ext cx="1043809" cy="22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38" name="Shape 838"/>
          <p:cNvSpPr txBox="1"/>
          <p:nvPr/>
        </p:nvSpPr>
        <p:spPr>
          <a:xfrm>
            <a:off x="4684530" y="31799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24.5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4455930" y="38911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164.0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4608330" y="46023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0.18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797043" y="3690511"/>
            <a:ext cx="843300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exp</a:t>
            </a:r>
          </a:p>
        </p:txBody>
      </p:sp>
      <p:cxnSp>
        <p:nvCxnSpPr>
          <p:cNvPr id="842" name="Shape 842"/>
          <p:cNvCxnSpPr/>
          <p:nvPr/>
        </p:nvCxnSpPr>
        <p:spPr>
          <a:xfrm>
            <a:off x="5468575" y="4309709"/>
            <a:ext cx="133754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3" name="Shape 843"/>
          <p:cNvSpPr txBox="1"/>
          <p:nvPr/>
        </p:nvSpPr>
        <p:spPr>
          <a:xfrm>
            <a:off x="5468576" y="3693144"/>
            <a:ext cx="16193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normalize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3646670" y="2649133"/>
            <a:ext cx="34428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45" name="Shape 845"/>
          <p:cNvSpPr/>
          <p:nvPr/>
        </p:nvSpPr>
        <p:spPr>
          <a:xfrm>
            <a:off x="6883814" y="3196109"/>
            <a:ext cx="943710" cy="22272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46" name="Shape 846"/>
          <p:cNvSpPr txBox="1"/>
          <p:nvPr/>
        </p:nvSpPr>
        <p:spPr>
          <a:xfrm>
            <a:off x="6883815" y="317083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6977164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0.87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6977164" y="45861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0.00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6697063" y="5474689"/>
            <a:ext cx="14363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50" name="Shape 850"/>
          <p:cNvCxnSpPr/>
          <p:nvPr/>
        </p:nvCxnSpPr>
        <p:spPr>
          <a:xfrm>
            <a:off x="7827524" y="3416988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1" name="Shape 851"/>
              <p:cNvSpPr txBox="1"/>
              <p:nvPr/>
            </p:nvSpPr>
            <p:spPr>
              <a:xfrm>
                <a:off x="8094914" y="3186780"/>
                <a:ext cx="2412459" cy="1223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>
                              <a:solidFill>
                                <a:srgbClr val="99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9900FF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9900FF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9900FF"/>
                          </a:solidFill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9900FF"/>
                          </a:solidFill>
                          <a:latin typeface="Cambria Math"/>
                        </a:rPr>
                        <m:t>log</m:t>
                      </m:r>
                      <m:r>
                        <a:rPr lang="en-US" sz="2400" i="1">
                          <a:solidFill>
                            <a:srgbClr val="9900FF"/>
                          </a:solidFill>
                          <a:latin typeface="Cambria Math"/>
                        </a:rPr>
                        <m:t>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99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9900FF"/>
                              </a:solidFill>
                              <a:latin typeface="Cambria Math"/>
                            </a:rPr>
                            <m:t>0.13</m:t>
                          </m:r>
                        </m:e>
                      </m:d>
                    </m:oMath>
                  </m:oMathPara>
                </a14:m>
                <a:endParaRPr lang="en" sz="2400" dirty="0">
                  <a:solidFill>
                    <a:srgbClr val="9900FF"/>
                  </a:solidFill>
                </a:endParaRPr>
              </a:p>
              <a:p>
                <a:r>
                  <a:rPr lang="en" sz="2400" dirty="0">
                    <a:solidFill>
                      <a:srgbClr val="9900FF"/>
                    </a:solidFill>
                  </a:rPr>
                  <a:t>      = </a:t>
                </a:r>
                <a:r>
                  <a:rPr lang="en" sz="2400" b="1" dirty="0">
                    <a:solidFill>
                      <a:srgbClr val="9900FF"/>
                    </a:solidFill>
                  </a:rPr>
                  <a:t>0.89</a:t>
                </a:r>
              </a:p>
            </p:txBody>
          </p:sp>
        </mc:Choice>
        <mc:Fallback xmlns="">
          <p:sp>
            <p:nvSpPr>
              <p:cNvPr id="851" name="Shape 8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14" y="3186780"/>
                <a:ext cx="2412459" cy="1223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2" name="Shape 852"/>
              <p:cNvSpPr txBox="1"/>
              <p:nvPr/>
            </p:nvSpPr>
            <p:spPr>
              <a:xfrm>
                <a:off x="7193900" y="993335"/>
                <a:ext cx="3293700" cy="1892799"/>
              </a:xfrm>
              <a:prstGeom prst="rect">
                <a:avLst/>
              </a:prstGeom>
              <a:noFill/>
              <a:ln w="952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buClr>
                    <a:schemeClr val="dk1"/>
                  </a:buClr>
                  <a:buSzPct val="50000"/>
                </a:pPr>
                <a:r>
                  <a:rPr lang="en" sz="2200" dirty="0">
                    <a:solidFill>
                      <a:srgbClr val="0000FF"/>
                    </a:solidFill>
                  </a:rPr>
                  <a:t>Q: What is the min/max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sz="2200" dirty="0">
                    <a:solidFill>
                      <a:srgbClr val="0000FF"/>
                    </a:solidFill>
                  </a:rPr>
                  <a:t> ?</a:t>
                </a:r>
              </a:p>
              <a:p>
                <a:endParaRPr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52" name="Shape 8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900" y="993335"/>
                <a:ext cx="3293700" cy="1892799"/>
              </a:xfrm>
              <a:prstGeom prst="rect">
                <a:avLst/>
              </a:prstGeom>
              <a:blipFill>
                <a:blip r:embed="rId5"/>
                <a:stretch>
                  <a:fillRect l="-2214"/>
                </a:stretch>
              </a:blipFill>
              <a:ln w="952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hape 828"/>
              <p:cNvSpPr txBox="1"/>
              <p:nvPr/>
            </p:nvSpPr>
            <p:spPr>
              <a:xfrm>
                <a:off x="3734540" y="1287564"/>
                <a:ext cx="3560995" cy="119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r>
                        <m:rPr>
                          <m:nor/>
                        </m:rPr>
                        <a:rPr lang="en-US" sz="24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1" name="Shape 8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540" y="1287564"/>
                <a:ext cx="3560995" cy="1193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631844" y="1892360"/>
                <a:ext cx="963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844" y="1892360"/>
                <a:ext cx="96340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2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/>
        </p:nvSpPr>
        <p:spPr>
          <a:xfrm>
            <a:off x="1615860" y="3196109"/>
            <a:ext cx="1062899" cy="222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26" name="Shape 826"/>
          <p:cNvSpPr txBox="1"/>
          <p:nvPr/>
        </p:nvSpPr>
        <p:spPr>
          <a:xfrm>
            <a:off x="1608826" y="121233"/>
            <a:ext cx="9059174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Softmax Classifier</a:t>
            </a:r>
            <a:r>
              <a:rPr lang="en" sz="2800" dirty="0">
                <a:solidFill>
                  <a:schemeClr val="bg1"/>
                </a:solidFill>
              </a:rPr>
              <a:t> (Multinomial Logistic Regression</a:t>
            </a:r>
            <a:r>
              <a:rPr lang="en" sz="2400" dirty="0"/>
              <a:t>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493" y="1214445"/>
            <a:ext cx="1140230" cy="11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622967" y="32260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622967" y="476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622967" y="3998735"/>
            <a:ext cx="13145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1785410" y="31637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1785410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1709210" y="45861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-1.7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999615" y="5500000"/>
            <a:ext cx="34428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36" name="Shape 836"/>
          <p:cNvCxnSpPr>
            <a:stCxn id="824" idx="3"/>
          </p:cNvCxnSpPr>
          <p:nvPr/>
        </p:nvCxnSpPr>
        <p:spPr>
          <a:xfrm>
            <a:off x="2678757" y="4309709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37" name="Shape 837"/>
          <p:cNvSpPr/>
          <p:nvPr/>
        </p:nvSpPr>
        <p:spPr>
          <a:xfrm>
            <a:off x="3398607" y="3219511"/>
            <a:ext cx="1043809" cy="22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38" name="Shape 838"/>
          <p:cNvSpPr txBox="1"/>
          <p:nvPr/>
        </p:nvSpPr>
        <p:spPr>
          <a:xfrm>
            <a:off x="3658370" y="31799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24.5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3429770" y="38911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164.0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3582170" y="4602388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0.18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2770883" y="3690511"/>
            <a:ext cx="843300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exp</a:t>
            </a:r>
          </a:p>
        </p:txBody>
      </p:sp>
      <p:cxnSp>
        <p:nvCxnSpPr>
          <p:cNvPr id="842" name="Shape 842"/>
          <p:cNvCxnSpPr/>
          <p:nvPr/>
        </p:nvCxnSpPr>
        <p:spPr>
          <a:xfrm>
            <a:off x="4442415" y="4309709"/>
            <a:ext cx="133754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3" name="Shape 843"/>
          <p:cNvSpPr txBox="1"/>
          <p:nvPr/>
        </p:nvSpPr>
        <p:spPr>
          <a:xfrm>
            <a:off x="4442416" y="3693144"/>
            <a:ext cx="1619399" cy="3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normalize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2913484" y="2579410"/>
            <a:ext cx="3442800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45" name="Shape 845"/>
          <p:cNvSpPr/>
          <p:nvPr/>
        </p:nvSpPr>
        <p:spPr>
          <a:xfrm>
            <a:off x="5857654" y="3196109"/>
            <a:ext cx="943710" cy="22272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846" name="Shape 846"/>
          <p:cNvSpPr txBox="1"/>
          <p:nvPr/>
        </p:nvSpPr>
        <p:spPr>
          <a:xfrm>
            <a:off x="5857655" y="317083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5951004" y="38749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0.87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951004" y="4586143"/>
            <a:ext cx="12110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0.00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5670903" y="5474689"/>
            <a:ext cx="143639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50" name="Shape 850"/>
          <p:cNvCxnSpPr/>
          <p:nvPr/>
        </p:nvCxnSpPr>
        <p:spPr>
          <a:xfrm>
            <a:off x="6801364" y="3416988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1" name="Shape 851"/>
              <p:cNvSpPr txBox="1"/>
              <p:nvPr/>
            </p:nvSpPr>
            <p:spPr>
              <a:xfrm>
                <a:off x="7107302" y="3129757"/>
                <a:ext cx="2412459" cy="1223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>
                              <a:solidFill>
                                <a:srgbClr val="99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9900FF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9900FF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9900FF"/>
                          </a:solidFill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9900FF"/>
                          </a:solidFill>
                          <a:latin typeface="Cambria Math"/>
                        </a:rPr>
                        <m:t>log</m:t>
                      </m:r>
                      <m:r>
                        <a:rPr lang="en-US" sz="2400" i="1">
                          <a:solidFill>
                            <a:srgbClr val="9900FF"/>
                          </a:solidFill>
                          <a:latin typeface="Cambria Math"/>
                        </a:rPr>
                        <m:t>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99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9900FF"/>
                              </a:solidFill>
                              <a:latin typeface="Cambria Math"/>
                            </a:rPr>
                            <m:t>0.13</m:t>
                          </m:r>
                        </m:e>
                      </m:d>
                    </m:oMath>
                  </m:oMathPara>
                </a14:m>
                <a:endParaRPr lang="en" sz="2400" dirty="0">
                  <a:solidFill>
                    <a:srgbClr val="9900FF"/>
                  </a:solidFill>
                </a:endParaRPr>
              </a:p>
              <a:p>
                <a:r>
                  <a:rPr lang="en" sz="2400" dirty="0">
                    <a:solidFill>
                      <a:srgbClr val="9900FF"/>
                    </a:solidFill>
                  </a:rPr>
                  <a:t>      = </a:t>
                </a:r>
                <a:r>
                  <a:rPr lang="en" sz="2400" b="1" dirty="0">
                    <a:solidFill>
                      <a:srgbClr val="9900FF"/>
                    </a:solidFill>
                  </a:rPr>
                  <a:t>0.89</a:t>
                </a:r>
              </a:p>
            </p:txBody>
          </p:sp>
        </mc:Choice>
        <mc:Fallback xmlns="">
          <p:sp>
            <p:nvSpPr>
              <p:cNvPr id="851" name="Shape 8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2" y="3129757"/>
                <a:ext cx="2412459" cy="1223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2" name="Shape 852"/>
          <p:cNvSpPr txBox="1"/>
          <p:nvPr/>
        </p:nvSpPr>
        <p:spPr>
          <a:xfrm>
            <a:off x="8595317" y="4176369"/>
            <a:ext cx="3293700" cy="189279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50000"/>
            </a:pPr>
            <a:r>
              <a:rPr lang="en" sz="2200" dirty="0" smtClean="0">
                <a:solidFill>
                  <a:srgbClr val="0000FF"/>
                </a:solidFill>
              </a:rPr>
              <a:t>Q3: </a:t>
            </a:r>
            <a:r>
              <a:rPr lang="en" sz="2200" dirty="0">
                <a:solidFill>
                  <a:srgbClr val="0000FF"/>
                </a:solidFill>
              </a:rPr>
              <a:t>usually at initialization W are small numbers, so all s </a:t>
            </a:r>
            <a:r>
              <a:rPr lang="en" sz="2200" dirty="0">
                <a:solidFill>
                  <a:srgbClr val="0000FF"/>
                </a:solidFill>
                <a:sym typeface="Symbol"/>
              </a:rPr>
              <a:t></a:t>
            </a:r>
            <a:r>
              <a:rPr lang="en" sz="2200" dirty="0">
                <a:solidFill>
                  <a:srgbClr val="0000FF"/>
                </a:solidFill>
              </a:rPr>
              <a:t> 0. What is the loss?</a:t>
            </a:r>
          </a:p>
          <a:p>
            <a:endParaRPr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hape 828"/>
              <p:cNvSpPr txBox="1"/>
              <p:nvPr/>
            </p:nvSpPr>
            <p:spPr>
              <a:xfrm>
                <a:off x="3029628" y="1298888"/>
                <a:ext cx="3560995" cy="1193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r>
                        <m:rPr>
                          <m:nor/>
                        </m:rPr>
                        <a:rPr lang="en-US" sz="24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1" name="Shape 8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628" y="1298888"/>
                <a:ext cx="3560995" cy="1193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75" y="1136943"/>
            <a:ext cx="5029306" cy="811370"/>
          </a:xfrm>
          <a:prstGeom prst="rect">
            <a:avLst/>
          </a:prstGeom>
        </p:spPr>
      </p:pic>
      <p:sp>
        <p:nvSpPr>
          <p:cNvPr id="32" name="Shape 852"/>
          <p:cNvSpPr txBox="1"/>
          <p:nvPr/>
        </p:nvSpPr>
        <p:spPr>
          <a:xfrm>
            <a:off x="7058509" y="1043191"/>
            <a:ext cx="5058771" cy="1007231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79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40" y="91440"/>
            <a:ext cx="10160000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743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/>
        </p:nvSpPr>
        <p:spPr>
          <a:xfrm>
            <a:off x="1869075" y="148282"/>
            <a:ext cx="7646100" cy="1263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Softmax vs. SVM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075" y="1411701"/>
            <a:ext cx="2614024" cy="87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050" y="1531333"/>
            <a:ext cx="4459824" cy="63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01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1869075" y="148282"/>
            <a:ext cx="7646100" cy="1263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chemeClr val="bg1"/>
                </a:solidFill>
              </a:rPr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075" y="1411701"/>
            <a:ext cx="2614024" cy="87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050" y="1531333"/>
            <a:ext cx="4459824" cy="6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1810750" y="2773133"/>
            <a:ext cx="3662700" cy="32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assume scores:</a:t>
            </a:r>
          </a:p>
          <a:p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-2, 3]</a:t>
            </a:r>
          </a:p>
          <a:p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9, 9]</a:t>
            </a:r>
          </a:p>
          <a:p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-100, -100]</a:t>
            </a:r>
          </a:p>
          <a:p>
            <a:r>
              <a:rPr lang="en" sz="3000"/>
              <a:t>and 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253" y="5382591"/>
            <a:ext cx="1000125" cy="5715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1516151" y="2572233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5798000" y="2750000"/>
            <a:ext cx="4681800" cy="32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Q: Suppose I take a datapoint and I jiggle a bit (changing its score slightly). What happens to the loss in both cases?</a:t>
            </a:r>
          </a:p>
        </p:txBody>
      </p:sp>
    </p:spTree>
    <p:extLst>
      <p:ext uri="{BB962C8B-B14F-4D97-AF65-F5344CB8AC3E}">
        <p14:creationId xmlns:p14="http://schemas.microsoft.com/office/powerpoint/2010/main" val="17223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52637</TotalTime>
  <Words>3299</Words>
  <Application>Microsoft Office PowerPoint</Application>
  <PresentationFormat>宽屏</PresentationFormat>
  <Paragraphs>898</Paragraphs>
  <Slides>101</Slides>
  <Notes>96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15" baseType="lpstr">
      <vt:lpstr>-apple-system</vt:lpstr>
      <vt:lpstr>Helvetica Neue</vt:lpstr>
      <vt:lpstr>方正舒体</vt:lpstr>
      <vt:lpstr>方正姚体</vt:lpstr>
      <vt:lpstr>楷体</vt:lpstr>
      <vt:lpstr>宋体</vt:lpstr>
      <vt:lpstr>Arial</vt:lpstr>
      <vt:lpstr>Calibri</vt:lpstr>
      <vt:lpstr>Cambria Math</vt:lpstr>
      <vt:lpstr>Courier New</vt:lpstr>
      <vt:lpstr>Symbol</vt:lpstr>
      <vt:lpstr>Wingdings</vt:lpstr>
      <vt:lpstr>Wingdings 2</vt:lpstr>
      <vt:lpstr>Clarity</vt:lpstr>
      <vt:lpstr>CN:CST31209 : Deep Learning and Big Data Intelligence</vt:lpstr>
      <vt:lpstr>Computer Vision – a brief history</vt:lpstr>
      <vt:lpstr>Computer Vision – a brief history</vt:lpstr>
      <vt:lpstr>Computer Vision - Shape description</vt:lpstr>
      <vt:lpstr>Computer Vision - Shape matching</vt:lpstr>
      <vt:lpstr>Computer Vision - Eigenfaces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Image Classification: a core task in Computer Vision</vt:lpstr>
      <vt:lpstr>The problem:semantic gap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 image classifier</vt:lpstr>
      <vt:lpstr>PowerPoint 演示文稿</vt:lpstr>
      <vt:lpstr>Collect a dataset of images and labels Use Machine Learning to train an image classifier Evaluate the classifier on a withheld set of test images</vt:lpstr>
      <vt:lpstr>First classifier: Nearest Neighbor Classifier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L2 regularization: 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Huasha Zhao</dc:creator>
  <cp:lastModifiedBy>Alice</cp:lastModifiedBy>
  <cp:revision>1154</cp:revision>
  <cp:lastPrinted>2013-04-04T21:00:55Z</cp:lastPrinted>
  <dcterms:created xsi:type="dcterms:W3CDTF">2013-04-18T21:29:50Z</dcterms:created>
  <dcterms:modified xsi:type="dcterms:W3CDTF">2023-02-23T13:29:44Z</dcterms:modified>
</cp:coreProperties>
</file>